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9"/>
  </p:notesMasterIdLst>
  <p:sldIdLst>
    <p:sldId id="257" r:id="rId2"/>
    <p:sldId id="1762" r:id="rId3"/>
    <p:sldId id="1888" r:id="rId4"/>
    <p:sldId id="1890" r:id="rId5"/>
    <p:sldId id="1891" r:id="rId6"/>
    <p:sldId id="1892" r:id="rId7"/>
    <p:sldId id="1889" r:id="rId8"/>
    <p:sldId id="1893" r:id="rId9"/>
    <p:sldId id="1894" r:id="rId10"/>
    <p:sldId id="1895" r:id="rId11"/>
    <p:sldId id="1896" r:id="rId12"/>
    <p:sldId id="1897" r:id="rId13"/>
    <p:sldId id="1898" r:id="rId14"/>
    <p:sldId id="1488" r:id="rId15"/>
    <p:sldId id="1899" r:id="rId16"/>
    <p:sldId id="1794" r:id="rId17"/>
    <p:sldId id="1820" r:id="rId18"/>
    <p:sldId id="1815" r:id="rId19"/>
    <p:sldId id="1816" r:id="rId20"/>
    <p:sldId id="1818" r:id="rId21"/>
    <p:sldId id="1823" r:id="rId22"/>
    <p:sldId id="1901" r:id="rId23"/>
    <p:sldId id="1830" r:id="rId24"/>
    <p:sldId id="1827" r:id="rId25"/>
    <p:sldId id="1828" r:id="rId26"/>
    <p:sldId id="1831" r:id="rId27"/>
    <p:sldId id="1845" r:id="rId28"/>
    <p:sldId id="2013" r:id="rId29"/>
    <p:sldId id="1829" r:id="rId30"/>
    <p:sldId id="1902" r:id="rId31"/>
    <p:sldId id="1903" r:id="rId32"/>
    <p:sldId id="1904" r:id="rId33"/>
    <p:sldId id="1933" r:id="rId34"/>
    <p:sldId id="1934" r:id="rId35"/>
    <p:sldId id="1935" r:id="rId36"/>
    <p:sldId id="1947" r:id="rId37"/>
    <p:sldId id="1946" r:id="rId38"/>
    <p:sldId id="1948" r:id="rId39"/>
    <p:sldId id="1961" r:id="rId40"/>
    <p:sldId id="1949" r:id="rId41"/>
    <p:sldId id="1952" r:id="rId42"/>
    <p:sldId id="1950" r:id="rId43"/>
    <p:sldId id="1962" r:id="rId44"/>
    <p:sldId id="1953" r:id="rId45"/>
    <p:sldId id="1913" r:id="rId46"/>
    <p:sldId id="1936" r:id="rId47"/>
    <p:sldId id="1914" r:id="rId48"/>
    <p:sldId id="1915" r:id="rId49"/>
    <p:sldId id="1937" r:id="rId50"/>
    <p:sldId id="2014" r:id="rId51"/>
    <p:sldId id="1951" r:id="rId52"/>
    <p:sldId id="1955" r:id="rId53"/>
    <p:sldId id="1954" r:id="rId54"/>
    <p:sldId id="1963" r:id="rId55"/>
    <p:sldId id="1956" r:id="rId56"/>
    <p:sldId id="1957" r:id="rId57"/>
    <p:sldId id="1958" r:id="rId58"/>
    <p:sldId id="1964" r:id="rId59"/>
    <p:sldId id="1959" r:id="rId60"/>
    <p:sldId id="1916" r:id="rId61"/>
    <p:sldId id="1926" r:id="rId62"/>
    <p:sldId id="1944" r:id="rId63"/>
    <p:sldId id="1943" r:id="rId64"/>
    <p:sldId id="1960" r:id="rId65"/>
    <p:sldId id="1940" r:id="rId66"/>
    <p:sldId id="1965" r:id="rId67"/>
    <p:sldId id="1966" r:id="rId68"/>
    <p:sldId id="1972" r:id="rId69"/>
    <p:sldId id="1973" r:id="rId70"/>
    <p:sldId id="1974" r:id="rId71"/>
    <p:sldId id="1967" r:id="rId72"/>
    <p:sldId id="1971" r:id="rId73"/>
    <p:sldId id="1969" r:id="rId74"/>
    <p:sldId id="1970" r:id="rId75"/>
    <p:sldId id="1976" r:id="rId76"/>
    <p:sldId id="1975" r:id="rId77"/>
    <p:sldId id="1977" r:id="rId78"/>
    <p:sldId id="1978" r:id="rId79"/>
    <p:sldId id="1979" r:id="rId80"/>
    <p:sldId id="1842" r:id="rId81"/>
    <p:sldId id="1980" r:id="rId82"/>
    <p:sldId id="1981" r:id="rId83"/>
    <p:sldId id="1983" r:id="rId84"/>
    <p:sldId id="1984" r:id="rId85"/>
    <p:sldId id="1985" r:id="rId86"/>
    <p:sldId id="1704" r:id="rId87"/>
    <p:sldId id="1988" r:id="rId88"/>
    <p:sldId id="1987" r:id="rId89"/>
    <p:sldId id="1989" r:id="rId90"/>
    <p:sldId id="1990" r:id="rId91"/>
    <p:sldId id="1826" r:id="rId92"/>
    <p:sldId id="1991" r:id="rId93"/>
    <p:sldId id="1986" r:id="rId94"/>
    <p:sldId id="1992" r:id="rId95"/>
    <p:sldId id="1993" r:id="rId96"/>
    <p:sldId id="1769" r:id="rId97"/>
    <p:sldId id="1994" r:id="rId98"/>
    <p:sldId id="1995" r:id="rId99"/>
    <p:sldId id="1996" r:id="rId100"/>
    <p:sldId id="1997" r:id="rId101"/>
    <p:sldId id="1998" r:id="rId102"/>
    <p:sldId id="1999" r:id="rId103"/>
    <p:sldId id="2001" r:id="rId104"/>
    <p:sldId id="1863" r:id="rId105"/>
    <p:sldId id="1876" r:id="rId106"/>
    <p:sldId id="1877" r:id="rId107"/>
    <p:sldId id="1864" r:id="rId108"/>
    <p:sldId id="1862" r:id="rId109"/>
    <p:sldId id="1860" r:id="rId110"/>
    <p:sldId id="2002" r:id="rId111"/>
    <p:sldId id="2003" r:id="rId112"/>
    <p:sldId id="1872" r:id="rId113"/>
    <p:sldId id="2008" r:id="rId114"/>
    <p:sldId id="2016" r:id="rId115"/>
    <p:sldId id="1875" r:id="rId116"/>
    <p:sldId id="1821" r:id="rId117"/>
    <p:sldId id="1859" r:id="rId118"/>
    <p:sldId id="1874" r:id="rId119"/>
    <p:sldId id="1873" r:id="rId120"/>
    <p:sldId id="2007" r:id="rId121"/>
    <p:sldId id="2015" r:id="rId122"/>
    <p:sldId id="2004" r:id="rId123"/>
    <p:sldId id="2005" r:id="rId124"/>
    <p:sldId id="2006" r:id="rId125"/>
    <p:sldId id="2011" r:id="rId126"/>
    <p:sldId id="2012" r:id="rId127"/>
    <p:sldId id="258"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47"/>
    <p:restoredTop sz="75995"/>
  </p:normalViewPr>
  <p:slideViewPr>
    <p:cSldViewPr snapToGrid="0">
      <p:cViewPr>
        <p:scale>
          <a:sx n="80" d="100"/>
          <a:sy n="80" d="100"/>
        </p:scale>
        <p:origin x="20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8D503-7546-4144-83B6-BB5DCBFA3CCC}" type="datetimeFigureOut">
              <a:rPr lang="en-US" smtClean="0"/>
              <a:t>2/22/23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7796E-08F3-4E41-AA42-21EAB658EEBB}" type="slidenum">
              <a:rPr lang="en-US" smtClean="0"/>
              <a:t>‹#›</a:t>
            </a:fld>
            <a:endParaRPr lang="en-US"/>
          </a:p>
        </p:txBody>
      </p:sp>
    </p:spTree>
    <p:extLst>
      <p:ext uri="{BB962C8B-B14F-4D97-AF65-F5344CB8AC3E}">
        <p14:creationId xmlns:p14="http://schemas.microsoft.com/office/powerpoint/2010/main" val="85832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Linearization" TargetMode="External"/><Relationship Id="rId7" Type="http://schemas.openxmlformats.org/officeDocument/2006/relationships/hyperlink" Target="https://en.wikipedia.org/wiki/Lyapunov_stability" TargetMode="External"/><Relationship Id="rId2" Type="http://schemas.openxmlformats.org/officeDocument/2006/relationships/slide" Target="../slides/slide116.xml"/><Relationship Id="rId1" Type="http://schemas.openxmlformats.org/officeDocument/2006/relationships/notesMaster" Target="../notesMasters/notesMaster1.xml"/><Relationship Id="rId6" Type="http://schemas.openxmlformats.org/officeDocument/2006/relationships/hyperlink" Target="https://en.wikipedia.org/wiki/Eigenvalue" TargetMode="External"/><Relationship Id="rId5" Type="http://schemas.openxmlformats.org/officeDocument/2006/relationships/hyperlink" Target="https://en.wikipedia.org/wiki/Equilibrium_point" TargetMode="External"/><Relationship Id="rId4" Type="http://schemas.openxmlformats.org/officeDocument/2006/relationships/hyperlink" Target="https://en.wikipedia.org/wiki/Lotka%E2%80%93Volterra_equation"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55</a:t>
            </a:fld>
            <a:endParaRPr lang="en-US"/>
          </a:p>
        </p:txBody>
      </p:sp>
    </p:spTree>
    <p:extLst>
      <p:ext uri="{BB962C8B-B14F-4D97-AF65-F5344CB8AC3E}">
        <p14:creationId xmlns:p14="http://schemas.microsoft.com/office/powerpoint/2010/main" val="297495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56</a:t>
            </a:fld>
            <a:endParaRPr lang="en-US"/>
          </a:p>
        </p:txBody>
      </p:sp>
    </p:spTree>
    <p:extLst>
      <p:ext uri="{BB962C8B-B14F-4D97-AF65-F5344CB8AC3E}">
        <p14:creationId xmlns:p14="http://schemas.microsoft.com/office/powerpoint/2010/main" val="408527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57</a:t>
            </a:fld>
            <a:endParaRPr lang="en-US"/>
          </a:p>
        </p:txBody>
      </p:sp>
    </p:spTree>
    <p:extLst>
      <p:ext uri="{BB962C8B-B14F-4D97-AF65-F5344CB8AC3E}">
        <p14:creationId xmlns:p14="http://schemas.microsoft.com/office/powerpoint/2010/main" val="716366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58</a:t>
            </a:fld>
            <a:endParaRPr lang="en-US"/>
          </a:p>
        </p:txBody>
      </p:sp>
    </p:spTree>
    <p:extLst>
      <p:ext uri="{BB962C8B-B14F-4D97-AF65-F5344CB8AC3E}">
        <p14:creationId xmlns:p14="http://schemas.microsoft.com/office/powerpoint/2010/main" val="4113800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59</a:t>
            </a:fld>
            <a:endParaRPr lang="en-US"/>
          </a:p>
        </p:txBody>
      </p:sp>
    </p:spTree>
    <p:extLst>
      <p:ext uri="{BB962C8B-B14F-4D97-AF65-F5344CB8AC3E}">
        <p14:creationId xmlns:p14="http://schemas.microsoft.com/office/powerpoint/2010/main" val="2936519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4237338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162593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974550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367977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405963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1173213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459742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2788448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2931403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3845143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328589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3944932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2143521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221732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164025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48</a:t>
            </a:fld>
            <a:endParaRPr lang="en-US"/>
          </a:p>
        </p:txBody>
      </p:sp>
    </p:spTree>
    <p:extLst>
      <p:ext uri="{BB962C8B-B14F-4D97-AF65-F5344CB8AC3E}">
        <p14:creationId xmlns:p14="http://schemas.microsoft.com/office/powerpoint/2010/main" val="1361198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species of warbler</a:t>
            </a:r>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4026738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3568622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2832609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1835530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1819792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1902524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community matrix</a:t>
            </a:r>
            <a:r>
              <a:rPr lang="en-US" b="0" i="0" dirty="0">
                <a:solidFill>
                  <a:srgbClr val="202122"/>
                </a:solidFill>
                <a:effectLst/>
                <a:latin typeface="Arial" panose="020B0604020202020204" pitchFamily="34" charset="0"/>
              </a:rPr>
              <a:t> is the </a:t>
            </a:r>
            <a:r>
              <a:rPr lang="en-US" b="0" i="0" u="none" strike="noStrike" dirty="0">
                <a:solidFill>
                  <a:srgbClr val="3366CC"/>
                </a:solidFill>
                <a:effectLst/>
                <a:latin typeface="Arial" panose="020B0604020202020204" pitchFamily="34" charset="0"/>
                <a:hlinkClick r:id="rId3" tooltip="Linearization"/>
              </a:rPr>
              <a:t>linearization</a:t>
            </a:r>
            <a:r>
              <a:rPr lang="en-US" b="0" i="0" dirty="0">
                <a:solidFill>
                  <a:srgbClr val="202122"/>
                </a:solidFill>
                <a:effectLst/>
                <a:latin typeface="Arial" panose="020B0604020202020204" pitchFamily="34" charset="0"/>
              </a:rPr>
              <a:t> of the </a:t>
            </a:r>
            <a:r>
              <a:rPr lang="en-US" b="0" i="0" u="none" strike="noStrike" dirty="0">
                <a:solidFill>
                  <a:srgbClr val="3366CC"/>
                </a:solidFill>
                <a:effectLst/>
                <a:latin typeface="Arial" panose="020B0604020202020204" pitchFamily="34" charset="0"/>
                <a:hlinkClick r:id="rId4" tooltip="Lotka–Volterra equation"/>
              </a:rPr>
              <a:t>Lotka–Volterra equation</a:t>
            </a:r>
            <a:r>
              <a:rPr lang="en-US" b="0" i="0" dirty="0">
                <a:solidFill>
                  <a:srgbClr val="202122"/>
                </a:solidFill>
                <a:effectLst/>
                <a:latin typeface="Arial" panose="020B0604020202020204" pitchFamily="34" charset="0"/>
              </a:rPr>
              <a:t> at an </a:t>
            </a:r>
            <a:r>
              <a:rPr lang="en-US" b="0" i="0" u="none" strike="noStrike" dirty="0">
                <a:solidFill>
                  <a:srgbClr val="3366CC"/>
                </a:solidFill>
                <a:effectLst/>
                <a:latin typeface="Arial" panose="020B0604020202020204" pitchFamily="34" charset="0"/>
                <a:hlinkClick r:id="rId5" tooltip="Equilibrium point"/>
              </a:rPr>
              <a:t>equilibrium point</a:t>
            </a:r>
            <a:r>
              <a:rPr lang="en-US" b="0" i="0" dirty="0">
                <a:solidFill>
                  <a:srgbClr val="202122"/>
                </a:solidFill>
                <a:effectLst/>
                <a:latin typeface="Arial" panose="020B0604020202020204" pitchFamily="34" charset="0"/>
              </a:rPr>
              <a:t>. The </a:t>
            </a:r>
            <a:r>
              <a:rPr lang="en-US" b="0" i="0" u="none" strike="noStrike" dirty="0">
                <a:solidFill>
                  <a:srgbClr val="3366CC"/>
                </a:solidFill>
                <a:effectLst/>
                <a:latin typeface="Arial" panose="020B0604020202020204" pitchFamily="34" charset="0"/>
                <a:hlinkClick r:id="rId6" tooltip="Eigenvalue"/>
              </a:rPr>
              <a:t>eigenvalues</a:t>
            </a:r>
            <a:r>
              <a:rPr lang="en-US" b="0" i="0" dirty="0">
                <a:solidFill>
                  <a:srgbClr val="202122"/>
                </a:solidFill>
                <a:effectLst/>
                <a:latin typeface="Arial" panose="020B0604020202020204" pitchFamily="34" charset="0"/>
              </a:rPr>
              <a:t> of the community matrix determine the </a:t>
            </a:r>
            <a:r>
              <a:rPr lang="en-US" b="0" i="0" u="none" strike="noStrike" dirty="0">
                <a:solidFill>
                  <a:srgbClr val="3366CC"/>
                </a:solidFill>
                <a:effectLst/>
                <a:latin typeface="Arial" panose="020B0604020202020204" pitchFamily="34" charset="0"/>
                <a:hlinkClick r:id="rId7" tooltip="Lyapunov stability"/>
              </a:rPr>
              <a:t>stability</a:t>
            </a:r>
            <a:r>
              <a:rPr lang="en-US" b="0" i="0" dirty="0">
                <a:solidFill>
                  <a:srgbClr val="202122"/>
                </a:solidFill>
                <a:effectLst/>
                <a:latin typeface="Arial" panose="020B0604020202020204" pitchFamily="34" charset="0"/>
              </a:rPr>
              <a:t> of the equilibrium point.</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If eigenvalues have negative real parts, then system is stable</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19669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2719819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3344271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227881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49</a:t>
            </a:fld>
            <a:endParaRPr lang="en-US"/>
          </a:p>
        </p:txBody>
      </p:sp>
    </p:spTree>
    <p:extLst>
      <p:ext uri="{BB962C8B-B14F-4D97-AF65-F5344CB8AC3E}">
        <p14:creationId xmlns:p14="http://schemas.microsoft.com/office/powerpoint/2010/main" val="8664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2914202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122</a:t>
            </a:fld>
            <a:endParaRPr lang="en-US"/>
          </a:p>
        </p:txBody>
      </p:sp>
    </p:spTree>
    <p:extLst>
      <p:ext uri="{BB962C8B-B14F-4D97-AF65-F5344CB8AC3E}">
        <p14:creationId xmlns:p14="http://schemas.microsoft.com/office/powerpoint/2010/main" val="2153385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123</a:t>
            </a:fld>
            <a:endParaRPr lang="en-US"/>
          </a:p>
        </p:txBody>
      </p:sp>
    </p:spTree>
    <p:extLst>
      <p:ext uri="{BB962C8B-B14F-4D97-AF65-F5344CB8AC3E}">
        <p14:creationId xmlns:p14="http://schemas.microsoft.com/office/powerpoint/2010/main" val="926036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124</a:t>
            </a:fld>
            <a:endParaRPr lang="en-US"/>
          </a:p>
        </p:txBody>
      </p:sp>
    </p:spTree>
    <p:extLst>
      <p:ext uri="{BB962C8B-B14F-4D97-AF65-F5344CB8AC3E}">
        <p14:creationId xmlns:p14="http://schemas.microsoft.com/office/powerpoint/2010/main" val="139299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125</a:t>
            </a:fld>
            <a:endParaRPr lang="en-US"/>
          </a:p>
        </p:txBody>
      </p:sp>
    </p:spTree>
    <p:extLst>
      <p:ext uri="{BB962C8B-B14F-4D97-AF65-F5344CB8AC3E}">
        <p14:creationId xmlns:p14="http://schemas.microsoft.com/office/powerpoint/2010/main" val="3848485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126</a:t>
            </a:fld>
            <a:endParaRPr lang="en-US"/>
          </a:p>
        </p:txBody>
      </p:sp>
    </p:spTree>
    <p:extLst>
      <p:ext uri="{BB962C8B-B14F-4D97-AF65-F5344CB8AC3E}">
        <p14:creationId xmlns:p14="http://schemas.microsoft.com/office/powerpoint/2010/main" val="3931713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50</a:t>
            </a:fld>
            <a:endParaRPr lang="en-US"/>
          </a:p>
        </p:txBody>
      </p:sp>
    </p:spTree>
    <p:extLst>
      <p:ext uri="{BB962C8B-B14F-4D97-AF65-F5344CB8AC3E}">
        <p14:creationId xmlns:p14="http://schemas.microsoft.com/office/powerpoint/2010/main" val="2736567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51</a:t>
            </a:fld>
            <a:endParaRPr lang="en-US"/>
          </a:p>
        </p:txBody>
      </p:sp>
    </p:spTree>
    <p:extLst>
      <p:ext uri="{BB962C8B-B14F-4D97-AF65-F5344CB8AC3E}">
        <p14:creationId xmlns:p14="http://schemas.microsoft.com/office/powerpoint/2010/main" val="262736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52</a:t>
            </a:fld>
            <a:endParaRPr lang="en-US"/>
          </a:p>
        </p:txBody>
      </p:sp>
    </p:spTree>
    <p:extLst>
      <p:ext uri="{BB962C8B-B14F-4D97-AF65-F5344CB8AC3E}">
        <p14:creationId xmlns:p14="http://schemas.microsoft.com/office/powerpoint/2010/main" val="3880192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53</a:t>
            </a:fld>
            <a:endParaRPr lang="en-US"/>
          </a:p>
        </p:txBody>
      </p:sp>
    </p:spTree>
    <p:extLst>
      <p:ext uri="{BB962C8B-B14F-4D97-AF65-F5344CB8AC3E}">
        <p14:creationId xmlns:p14="http://schemas.microsoft.com/office/powerpoint/2010/main" val="706597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54</a:t>
            </a:fld>
            <a:endParaRPr lang="en-US"/>
          </a:p>
        </p:txBody>
      </p:sp>
    </p:spTree>
    <p:extLst>
      <p:ext uri="{BB962C8B-B14F-4D97-AF65-F5344CB8AC3E}">
        <p14:creationId xmlns:p14="http://schemas.microsoft.com/office/powerpoint/2010/main" val="766444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7032-DEE5-E527-3BD1-8E8CF641B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58FCA5-FE3B-195B-33A0-D1AF52BF0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434FD-B26E-EF79-18BC-7E774C253E76}"/>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5" name="Footer Placeholder 4">
            <a:extLst>
              <a:ext uri="{FF2B5EF4-FFF2-40B4-BE49-F238E27FC236}">
                <a16:creationId xmlns:a16="http://schemas.microsoft.com/office/drawing/2014/main" id="{A1B6D0D4-0B99-0D09-487D-4AF480664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FEAB5-A54B-AD01-A682-57B969DB81A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697376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1D5E-B1FB-57B9-367D-72C3F1E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510921-E91F-6CA0-E9FA-341C1B9335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0070C-2399-7CD2-8561-A032CFED6A8B}"/>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5" name="Footer Placeholder 4">
            <a:extLst>
              <a:ext uri="{FF2B5EF4-FFF2-40B4-BE49-F238E27FC236}">
                <a16:creationId xmlns:a16="http://schemas.microsoft.com/office/drawing/2014/main" id="{5E32C9E9-112B-A4D0-10B9-9DD8A4F25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61E12-DFF6-42E5-BB69-BE632796844D}"/>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68261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3BA62-E41F-5963-9A8B-F4D4C49DC7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A92650-E2F2-8613-10D1-9EDBBBC3E2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0B9C1-6E17-6151-F1EB-21BF2D7E5A7F}"/>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5" name="Footer Placeholder 4">
            <a:extLst>
              <a:ext uri="{FF2B5EF4-FFF2-40B4-BE49-F238E27FC236}">
                <a16:creationId xmlns:a16="http://schemas.microsoft.com/office/drawing/2014/main" id="{9D6AFC1F-A848-67EE-48DB-0081A6A74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10A66-76F7-AE06-3954-5A6CFA3415E6}"/>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404650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16A5-AD76-1C07-EEDF-FEF8F22D8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22CA9-38F4-528C-B769-E5C9ACCFAF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C19E6-D48C-8929-E8FA-8394807EE94E}"/>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5" name="Footer Placeholder 4">
            <a:extLst>
              <a:ext uri="{FF2B5EF4-FFF2-40B4-BE49-F238E27FC236}">
                <a16:creationId xmlns:a16="http://schemas.microsoft.com/office/drawing/2014/main" id="{E3ACA668-3F0A-5B29-BA63-1B9E0D6E4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46D7-53C5-A916-8765-D27BC4CC49B9}"/>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1468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1CD3-D593-7824-6FAC-05482EE19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DD9BB9-D281-B8E6-0452-CE006685A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F0093-1045-C749-F524-9243F756C5E9}"/>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5" name="Footer Placeholder 4">
            <a:extLst>
              <a:ext uri="{FF2B5EF4-FFF2-40B4-BE49-F238E27FC236}">
                <a16:creationId xmlns:a16="http://schemas.microsoft.com/office/drawing/2014/main" id="{83FC888C-1377-6815-859A-7C17CAEAE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637B0-2096-C79F-598E-9CDED7D6669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97019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515D-B21A-6E7B-552D-4AB176815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6B6273-ED2A-AE6C-9049-E9B48974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5316C7-989B-BEEE-F5F8-E8E87989D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45081-7196-EF00-100B-20E804442188}"/>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6" name="Footer Placeholder 5">
            <a:extLst>
              <a:ext uri="{FF2B5EF4-FFF2-40B4-BE49-F238E27FC236}">
                <a16:creationId xmlns:a16="http://schemas.microsoft.com/office/drawing/2014/main" id="{2498288B-5D53-3A9F-90A4-DC6DDB9E9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7C0E7-9840-734F-1FAE-E68639DA74D1}"/>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24390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F87A-01B0-794F-9D7F-6F5879E751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516587-F717-C75B-875A-A881B79B5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CA7934-0E70-CCE6-A067-C8F55247E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676F5C-BD1B-469C-E018-367419AA5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56615A-E92F-460F-F217-30F68B03B3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3F437-13E5-2269-F5C6-138627E7DCB8}"/>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8" name="Footer Placeholder 7">
            <a:extLst>
              <a:ext uri="{FF2B5EF4-FFF2-40B4-BE49-F238E27FC236}">
                <a16:creationId xmlns:a16="http://schemas.microsoft.com/office/drawing/2014/main" id="{6462B4FA-55BA-FFA6-96A5-B00F1D3D67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49880F-450D-55FD-B569-6285137F720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2300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90A9-B56F-B2C5-D0A6-879FF0747D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51F2D-1E7C-73E4-6488-251A84143B21}"/>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4" name="Footer Placeholder 3">
            <a:extLst>
              <a:ext uri="{FF2B5EF4-FFF2-40B4-BE49-F238E27FC236}">
                <a16:creationId xmlns:a16="http://schemas.microsoft.com/office/drawing/2014/main" id="{16FEC98E-C13A-2087-EACF-32C285BE14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0B32B-B96A-198A-2F82-852D8FB5A85E}"/>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635115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052FB-C3E1-3F7B-37D3-90C2BDA64397}"/>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3" name="Footer Placeholder 2">
            <a:extLst>
              <a:ext uri="{FF2B5EF4-FFF2-40B4-BE49-F238E27FC236}">
                <a16:creationId xmlns:a16="http://schemas.microsoft.com/office/drawing/2014/main" id="{A181AA3B-0F69-A1BA-FED9-128617E322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36885B-ABE7-52DB-0D1F-97A323F3D7A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98216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C828-4B6B-4A68-5293-FF3BA370C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328CD0-812B-512E-9CF4-A06B96BFA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63389-D596-493F-80AC-1DD3A6433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76EC5-E329-D750-7454-0820DEC43BB6}"/>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6" name="Footer Placeholder 5">
            <a:extLst>
              <a:ext uri="{FF2B5EF4-FFF2-40B4-BE49-F238E27FC236}">
                <a16:creationId xmlns:a16="http://schemas.microsoft.com/office/drawing/2014/main" id="{3ECBFD2D-515F-0BBC-E614-EEA2769FA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05B75-4476-0086-9CD4-630EEB17138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097166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CD3A-3595-8BB9-90CF-8F767B4CB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1E4807-1494-47A4-E033-43815BDD9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B9AC31-876E-9D0C-CFE0-D2AB36ACB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352A4-8EEF-FBD4-DF70-7E3651A072CE}"/>
              </a:ext>
            </a:extLst>
          </p:cNvPr>
          <p:cNvSpPr>
            <a:spLocks noGrp="1"/>
          </p:cNvSpPr>
          <p:nvPr>
            <p:ph type="dt" sz="half" idx="10"/>
          </p:nvPr>
        </p:nvSpPr>
        <p:spPr/>
        <p:txBody>
          <a:bodyPr/>
          <a:lstStyle/>
          <a:p>
            <a:fld id="{2401BFBC-FA6A-E346-A478-F7209A09D350}" type="datetimeFigureOut">
              <a:rPr lang="en-US" smtClean="0"/>
              <a:t>2/22/23</a:t>
            </a:fld>
            <a:endParaRPr lang="en-US"/>
          </a:p>
        </p:txBody>
      </p:sp>
      <p:sp>
        <p:nvSpPr>
          <p:cNvPr id="6" name="Footer Placeholder 5">
            <a:extLst>
              <a:ext uri="{FF2B5EF4-FFF2-40B4-BE49-F238E27FC236}">
                <a16:creationId xmlns:a16="http://schemas.microsoft.com/office/drawing/2014/main" id="{5D8257F9-17B3-30ED-5DEE-754FC674CF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4235C9-B295-971B-79C1-7CC43DCAAAE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7952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3819C-16F3-367A-90E8-C0AE15523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141CE9-2E0A-B726-8A67-D71989CA7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D319B-4C34-CEB9-A6DE-1627786ACA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1BFBC-FA6A-E346-A478-F7209A09D350}" type="datetimeFigureOut">
              <a:rPr lang="en-US" smtClean="0"/>
              <a:t>2/22/23</a:t>
            </a:fld>
            <a:endParaRPr lang="en-US"/>
          </a:p>
        </p:txBody>
      </p:sp>
      <p:sp>
        <p:nvSpPr>
          <p:cNvPr id="5" name="Footer Placeholder 4">
            <a:extLst>
              <a:ext uri="{FF2B5EF4-FFF2-40B4-BE49-F238E27FC236}">
                <a16:creationId xmlns:a16="http://schemas.microsoft.com/office/drawing/2014/main" id="{94252A6E-91D1-2894-59FB-45CB4D900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965B7-4562-76B2-D567-BBDFB9F6A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CFFBA-B691-1E48-BAD2-F0700374D78E}" type="slidenum">
              <a:rPr lang="en-US" smtClean="0"/>
              <a:t>‹#›</a:t>
            </a:fld>
            <a:endParaRPr lang="en-US"/>
          </a:p>
        </p:txBody>
      </p:sp>
    </p:spTree>
    <p:extLst>
      <p:ext uri="{BB962C8B-B14F-4D97-AF65-F5344CB8AC3E}">
        <p14:creationId xmlns:p14="http://schemas.microsoft.com/office/powerpoint/2010/main" val="3839475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5.jpeg"/><Relationship Id="rId4" Type="http://schemas.openxmlformats.org/officeDocument/2006/relationships/image" Target="../media/image164.jpeg"/></Relationships>
</file>

<file path=ppt/slides/_rels/slide10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5.jpeg"/><Relationship Id="rId4" Type="http://schemas.openxmlformats.org/officeDocument/2006/relationships/image" Target="../media/image164.jpeg"/></Relationships>
</file>

<file path=ppt/slides/_rels/slide10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5.jpeg"/><Relationship Id="rId4" Type="http://schemas.openxmlformats.org/officeDocument/2006/relationships/image" Target="../media/image164.jpeg"/></Relationships>
</file>

<file path=ppt/slides/_rels/slide103.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image" Target="../media/image2.emf"/><Relationship Id="rId7" Type="http://schemas.openxmlformats.org/officeDocument/2006/relationships/image" Target="../media/image16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10" Type="http://schemas.openxmlformats.org/officeDocument/2006/relationships/image" Target="../media/image171.png"/><Relationship Id="rId4" Type="http://schemas.openxmlformats.org/officeDocument/2006/relationships/image" Target="../media/image3.emf"/><Relationship Id="rId9" Type="http://schemas.openxmlformats.org/officeDocument/2006/relationships/image" Target="../media/image170.jpeg"/></Relationships>
</file>

<file path=ppt/slides/_rels/slide10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08.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66.png"/><Relationship Id="rId7" Type="http://schemas.openxmlformats.org/officeDocument/2006/relationships/image" Target="../media/image178.jpeg"/><Relationship Id="rId12" Type="http://schemas.openxmlformats.org/officeDocument/2006/relationships/image" Target="../media/image17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77.jpeg"/><Relationship Id="rId11" Type="http://schemas.openxmlformats.org/officeDocument/2006/relationships/image" Target="../media/image1740.png"/><Relationship Id="rId5" Type="http://schemas.openxmlformats.org/officeDocument/2006/relationships/image" Target="../media/image176.png"/><Relationship Id="rId10" Type="http://schemas.openxmlformats.org/officeDocument/2006/relationships/image" Target="../media/image1730.png"/><Relationship Id="rId4" Type="http://schemas.openxmlformats.org/officeDocument/2006/relationships/image" Target="../media/image175.png"/><Relationship Id="rId9" Type="http://schemas.openxmlformats.org/officeDocument/2006/relationships/image" Target="../media/image1720.png"/></Relationships>
</file>

<file path=ppt/slides/_rels/slide10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3.wmf"/><Relationship Id="rId4" Type="http://schemas.openxmlformats.org/officeDocument/2006/relationships/image" Target="../media/image182.wmf"/></Relationships>
</file>

<file path=ppt/slides/_rels/slide111.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83.wmf"/><Relationship Id="rId4" Type="http://schemas.openxmlformats.org/officeDocument/2006/relationships/image" Target="../media/image182.wmf"/></Relationships>
</file>

<file path=ppt/slides/_rels/slide11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5.jpeg"/></Relationships>
</file>

<file path=ppt/slides/_rels/slide1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860.png"/><Relationship Id="rId5" Type="http://schemas.openxmlformats.org/officeDocument/2006/relationships/image" Target="../media/image1620.png"/><Relationship Id="rId4" Type="http://schemas.openxmlformats.org/officeDocument/2006/relationships/image" Target="../media/image1610.png"/></Relationships>
</file>

<file path=ppt/slides/_rels/slide116.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86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4" Type="http://schemas.openxmlformats.org/officeDocument/2006/relationships/image" Target="../media/image160.png"/></Relationships>
</file>

<file path=ppt/slides/_rels/slide11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1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1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2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88.jpeg"/><Relationship Id="rId4" Type="http://schemas.openxmlformats.org/officeDocument/2006/relationships/image" Target="../media/image192.png"/></Relationships>
</file>

<file path=ppt/slides/_rels/slide124.xml.rels><?xml version="1.0" encoding="UTF-8" standalone="yes"?>
<Relationships xmlns="http://schemas.openxmlformats.org/package/2006/relationships"><Relationship Id="rId3" Type="http://schemas.openxmlformats.org/officeDocument/2006/relationships/image" Target="../media/image189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00.png"/></Relationships>
</file>

<file path=ppt/slides/_rels/slide12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6.png"/></Relationships>
</file>

<file path=ppt/slides/_rels/slide12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5.png"/><Relationship Id="rId7" Type="http://schemas.openxmlformats.org/officeDocument/2006/relationships/image" Target="../media/image19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3.png"/><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770.png"/></Relationships>
</file>

<file path=ppt/slides/_rels/slide24.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70.png"/></Relationships>
</file>

<file path=ppt/slides/_rels/slide2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26.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80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20.pn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png"/><Relationship Id="rId9" Type="http://schemas.openxmlformats.org/officeDocument/2006/relationships/image" Target="../media/image35.png"/></Relationships>
</file>

<file path=ppt/slides/_rels/slide4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1.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png"/><Relationship Id="rId9"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2.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png"/><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4.png"/><Relationship Id="rId7" Type="http://schemas.openxmlformats.org/officeDocument/2006/relationships/image" Target="../media/image23.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5.png"/><Relationship Id="rId7"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22.png"/><Relationship Id="rId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2.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8.png"/><Relationship Id="rId7" Type="http://schemas.openxmlformats.org/officeDocument/2006/relationships/image" Target="../media/image5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50.png"/></Relationships>
</file>

<file path=ppt/slides/_rels/slide5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80.png"/><Relationship Id="rId10" Type="http://schemas.openxmlformats.org/officeDocument/2006/relationships/image" Target="../media/image590.png"/><Relationship Id="rId4" Type="http://schemas.openxmlformats.org/officeDocument/2006/relationships/image" Target="../media/image570.png"/><Relationship Id="rId9" Type="http://schemas.openxmlformats.org/officeDocument/2006/relationships/image" Target="../media/image550.png"/></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png"/><Relationship Id="rId4" Type="http://schemas.openxmlformats.org/officeDocument/2006/relationships/image" Target="../media/image570.png"/><Relationship Id="rId9" Type="http://schemas.openxmlformats.org/officeDocument/2006/relationships/image" Target="../media/image550.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png"/><Relationship Id="rId4" Type="http://schemas.openxmlformats.org/officeDocument/2006/relationships/image" Target="../media/image570.png"/><Relationship Id="rId9" Type="http://schemas.openxmlformats.org/officeDocument/2006/relationships/image" Target="../media/image550.png"/></Relationships>
</file>

<file path=ppt/slides/_rels/slide5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60.png"/><Relationship Id="rId5" Type="http://schemas.openxmlformats.org/officeDocument/2006/relationships/image" Target="../media/image580.png"/><Relationship Id="rId10" Type="http://schemas.openxmlformats.org/officeDocument/2006/relationships/image" Target="../media/image62.png"/><Relationship Id="rId4" Type="http://schemas.openxmlformats.org/officeDocument/2006/relationships/image" Target="../media/image570.png"/><Relationship Id="rId9" Type="http://schemas.openxmlformats.org/officeDocument/2006/relationships/image" Target="../media/image550.png"/></Relationships>
</file>

<file path=ppt/slides/_rels/slide5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png"/><Relationship Id="rId9" Type="http://schemas.openxmlformats.org/officeDocument/2006/relationships/image" Target="../media/image550.png"/></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68.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png"/><Relationship Id="rId9" Type="http://schemas.openxmlformats.org/officeDocument/2006/relationships/image" Target="../media/image550.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68.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png"/><Relationship Id="rId9" Type="http://schemas.openxmlformats.org/officeDocument/2006/relationships/image" Target="../media/image550.png"/></Relationships>
</file>

<file path=ppt/slides/_rels/slide5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73.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png"/><Relationship Id="rId9"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51.png"/></Relationships>
</file>

<file path=ppt/slides/_rels/slide6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77.png"/><Relationship Id="rId4" Type="http://schemas.openxmlformats.org/officeDocument/2006/relationships/image" Target="../media/image24.png"/><Relationship Id="rId9" Type="http://schemas.openxmlformats.org/officeDocument/2006/relationships/image" Target="../media/image76.png"/></Relationships>
</file>

<file path=ppt/slides/_rels/slide6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50.png"/></Relationships>
</file>

<file path=ppt/slides/_rels/slide6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76.png"/></Relationships>
</file>

<file path=ppt/slides/_rels/slide6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7.png"/><Relationship Id="rId4" Type="http://schemas.openxmlformats.org/officeDocument/2006/relationships/image" Target="../media/image24.png"/><Relationship Id="rId9" Type="http://schemas.openxmlformats.org/officeDocument/2006/relationships/image" Target="../media/image76.png"/></Relationships>
</file>

<file path=ppt/slides/_rels/slide6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76.png"/></Relationships>
</file>

<file path=ppt/slides/_rels/slide6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6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6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png"/><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5.png"/><Relationship Id="rId3" Type="http://schemas.openxmlformats.org/officeDocument/2006/relationships/image" Target="../media/image22.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7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9.png"/><Relationship Id="rId3" Type="http://schemas.openxmlformats.org/officeDocument/2006/relationships/image" Target="../media/image22.png"/><Relationship Id="rId7" Type="http://schemas.openxmlformats.org/officeDocument/2006/relationships/image" Target="../media/image91.png"/><Relationship Id="rId12" Type="http://schemas.openxmlformats.org/officeDocument/2006/relationships/image" Target="../media/image9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7.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 Id="rId14" Type="http://schemas.openxmlformats.org/officeDocument/2006/relationships/image" Target="../media/image100.png"/></Relationships>
</file>

<file path=ppt/slides/_rels/slide7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7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png"/><Relationship Id="rId7" Type="http://schemas.openxmlformats.org/officeDocument/2006/relationships/image" Target="../media/image91.png"/><Relationship Id="rId12" Type="http://schemas.openxmlformats.org/officeDocument/2006/relationships/image" Target="../media/image10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7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3.png"/><Relationship Id="rId3" Type="http://schemas.openxmlformats.org/officeDocument/2006/relationships/image" Target="../media/image22.png"/><Relationship Id="rId7" Type="http://schemas.openxmlformats.org/officeDocument/2006/relationships/image" Target="../media/image91.png"/><Relationship Id="rId12" Type="http://schemas.openxmlformats.org/officeDocument/2006/relationships/image" Target="../media/image10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7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6.png"/><Relationship Id="rId3" Type="http://schemas.openxmlformats.org/officeDocument/2006/relationships/image" Target="../media/image22.png"/><Relationship Id="rId7" Type="http://schemas.openxmlformats.org/officeDocument/2006/relationships/image" Target="../media/image91.png"/><Relationship Id="rId12" Type="http://schemas.openxmlformats.org/officeDocument/2006/relationships/image" Target="../media/image10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 Id="rId14" Type="http://schemas.openxmlformats.org/officeDocument/2006/relationships/image" Target="../media/image107.png"/></Relationships>
</file>

<file path=ppt/slides/_rels/slide7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08.png"/><Relationship Id="rId4" Type="http://schemas.openxmlformats.org/officeDocument/2006/relationships/image" Target="../media/image24.png"/><Relationship Id="rId9" Type="http://schemas.openxmlformats.org/officeDocument/2006/relationships/image" Target="../media/image76.png"/></Relationships>
</file>

<file path=ppt/slides/_rels/slide7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09.png"/></Relationships>
</file>

<file path=ppt/slides/_rels/slide7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11.png"/><Relationship Id="rId5" Type="http://schemas.openxmlformats.org/officeDocument/2006/relationships/image" Target="../media/image50.png"/><Relationship Id="rId10" Type="http://schemas.openxmlformats.org/officeDocument/2006/relationships/image" Target="../media/image110.png"/><Relationship Id="rId4" Type="http://schemas.openxmlformats.org/officeDocument/2006/relationships/image" Target="../media/image49.png"/><Relationship Id="rId9" Type="http://schemas.openxmlformats.org/officeDocument/2006/relationships/image" Target="../media/image109.png"/></Relationships>
</file>

<file path=ppt/slides/_rels/slide7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11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1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8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8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8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8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8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1.png"/><Relationship Id="rId7" Type="http://schemas.openxmlformats.org/officeDocument/2006/relationships/image" Target="../media/image142.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9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3.emf"/><Relationship Id="rId7" Type="http://schemas.openxmlformats.org/officeDocument/2006/relationships/image" Target="../media/image380.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5.emf"/><Relationship Id="rId4" Type="http://schemas.openxmlformats.org/officeDocument/2006/relationships/image" Target="../media/image4.emf"/></Relationships>
</file>

<file path=ppt/slides/_rels/slide92.xml.rels><?xml version="1.0" encoding="UTF-8" standalone="yes"?>
<Relationships xmlns="http://schemas.openxmlformats.org/package/2006/relationships"><Relationship Id="rId8" Type="http://schemas.openxmlformats.org/officeDocument/2006/relationships/image" Target="../media/image154.tiff"/><Relationship Id="rId13" Type="http://schemas.openxmlformats.org/officeDocument/2006/relationships/image" Target="../media/image159.emf"/><Relationship Id="rId3" Type="http://schemas.openxmlformats.org/officeDocument/2006/relationships/image" Target="../media/image149.tiff"/><Relationship Id="rId7" Type="http://schemas.openxmlformats.org/officeDocument/2006/relationships/image" Target="../media/image153.tiff"/><Relationship Id="rId12" Type="http://schemas.openxmlformats.org/officeDocument/2006/relationships/image" Target="../media/image158.tiff"/><Relationship Id="rId2" Type="http://schemas.openxmlformats.org/officeDocument/2006/relationships/image" Target="../media/image148.tiff"/><Relationship Id="rId16"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52.tiff"/><Relationship Id="rId11" Type="http://schemas.openxmlformats.org/officeDocument/2006/relationships/image" Target="../media/image157.tiff"/><Relationship Id="rId5" Type="http://schemas.openxmlformats.org/officeDocument/2006/relationships/image" Target="../media/image151.tiff"/><Relationship Id="rId15" Type="http://schemas.openxmlformats.org/officeDocument/2006/relationships/image" Target="../media/image161.png"/><Relationship Id="rId10" Type="http://schemas.openxmlformats.org/officeDocument/2006/relationships/image" Target="../media/image156.tiff"/><Relationship Id="rId4" Type="http://schemas.openxmlformats.org/officeDocument/2006/relationships/image" Target="../media/image150.tiff"/><Relationship Id="rId9" Type="http://schemas.openxmlformats.org/officeDocument/2006/relationships/image" Target="../media/image155.tiff"/><Relationship Id="rId14" Type="http://schemas.openxmlformats.org/officeDocument/2006/relationships/image" Target="../media/image160.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6.jpeg"/><Relationship Id="rId5" Type="http://schemas.openxmlformats.org/officeDocument/2006/relationships/image" Target="../media/image165.jpeg"/><Relationship Id="rId4" Type="http://schemas.openxmlformats.org/officeDocument/2006/relationships/image" Target="../media/image164.jpeg"/></Relationships>
</file>

<file path=ppt/slides/_rels/slide9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6.jpeg"/></Relationships>
</file>

<file path=ppt/slides/_rels/slide98.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7.png"/></Relationships>
</file>

<file path=ppt/slides/_rels/slide99.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6.jpeg"/><Relationship Id="rId5" Type="http://schemas.openxmlformats.org/officeDocument/2006/relationships/image" Target="../media/image165.jpeg"/><Relationship Id="rId4" Type="http://schemas.openxmlformats.org/officeDocument/2006/relationships/image" Target="../media/image1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7, Ecology Lecture 4</a:t>
            </a:r>
          </a:p>
          <a:p>
            <a:r>
              <a:rPr lang="en-US" dirty="0"/>
              <a:t>Cara Brook</a:t>
            </a:r>
          </a:p>
          <a:p>
            <a:r>
              <a:rPr lang="en-US" dirty="0"/>
              <a:t>February 16,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3945835"/>
            <a:ext cx="11303540" cy="2763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1607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727ED50-3FA5-8545-1417-B5C3DF1FC3A8}"/>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041B2D57-D76F-7B5D-25A0-545DC2BDF05C}"/>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91520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15">
            <a:extLst>
              <a:ext uri="{FF2B5EF4-FFF2-40B4-BE49-F238E27FC236}">
                <a16:creationId xmlns:a16="http://schemas.microsoft.com/office/drawing/2014/main" id="{D53998C5-AF08-FFCE-BA71-B06ECB33124B}"/>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Content Placeholder 2">
            <a:extLst>
              <a:ext uri="{FF2B5EF4-FFF2-40B4-BE49-F238E27FC236}">
                <a16:creationId xmlns:a16="http://schemas.microsoft.com/office/drawing/2014/main" id="{06D6503F-7B44-E349-268C-59CC4E121093}"/>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22" name="TextBox 21">
            <a:extLst>
              <a:ext uri="{FF2B5EF4-FFF2-40B4-BE49-F238E27FC236}">
                <a16:creationId xmlns:a16="http://schemas.microsoft.com/office/drawing/2014/main" id="{AF3AA7F4-EC9E-B987-6EB4-AE9A31AA907A}"/>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722A7932-5CD3-13D7-53F2-09E2503800A9}"/>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9592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EE4C8-D541-D424-9D23-B1EFB12BDFF9}"/>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8C110F8-ED90-6D74-7D69-AA8B33984220}"/>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Line 15">
            <a:extLst>
              <a:ext uri="{FF2B5EF4-FFF2-40B4-BE49-F238E27FC236}">
                <a16:creationId xmlns:a16="http://schemas.microsoft.com/office/drawing/2014/main" id="{E3FF9BDE-82E8-BDEA-05B6-D9B749DF1ED9}"/>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Content Placeholder 2">
            <a:extLst>
              <a:ext uri="{FF2B5EF4-FFF2-40B4-BE49-F238E27FC236}">
                <a16:creationId xmlns:a16="http://schemas.microsoft.com/office/drawing/2014/main" id="{AC122486-5F50-8B3C-228F-FA2FAAA62072}"/>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17" name="Content Placeholder 2">
            <a:extLst>
              <a:ext uri="{FF2B5EF4-FFF2-40B4-BE49-F238E27FC236}">
                <a16:creationId xmlns:a16="http://schemas.microsoft.com/office/drawing/2014/main" id="{C7F7A791-D45C-32B9-4F21-5D9F1E18996A}"/>
              </a:ext>
            </a:extLst>
          </p:cNvPr>
          <p:cNvSpPr txBox="1">
            <a:spLocks/>
          </p:cNvSpPr>
          <p:nvPr/>
        </p:nvSpPr>
        <p:spPr>
          <a:xfrm>
            <a:off x="4152198" y="5883375"/>
            <a:ext cx="42956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cs typeface="Calibri" panose="020F0502020204030204" pitchFamily="34" charset="0"/>
              </a:rPr>
              <a:t>The two coexisting species were largely partitioned in space. </a:t>
            </a:r>
            <a:r>
              <a:rPr lang="en-US" sz="2200" i="1" dirty="0">
                <a:cs typeface="Calibri" panose="020F0502020204030204" pitchFamily="34" charset="0"/>
              </a:rPr>
              <a:t>P. </a:t>
            </a:r>
            <a:r>
              <a:rPr lang="en-US" sz="2200" i="1" dirty="0" err="1">
                <a:cs typeface="Calibri" panose="020F0502020204030204" pitchFamily="34" charset="0"/>
              </a:rPr>
              <a:t>bursaria</a:t>
            </a:r>
            <a:r>
              <a:rPr lang="en-US" sz="2200" i="1" dirty="0">
                <a:cs typeface="Calibri" panose="020F0502020204030204" pitchFamily="34" charset="0"/>
              </a:rPr>
              <a:t> </a:t>
            </a:r>
            <a:r>
              <a:rPr lang="en-US" sz="2200" dirty="0">
                <a:cs typeface="Calibri" panose="020F0502020204030204" pitchFamily="34" charset="0"/>
              </a:rPr>
              <a:t>ate yeast at the bottom and </a:t>
            </a:r>
            <a:r>
              <a:rPr lang="en-US" sz="2200" i="1" dirty="0">
                <a:cs typeface="Calibri" panose="020F0502020204030204" pitchFamily="34" charset="0"/>
              </a:rPr>
              <a:t>P. </a:t>
            </a:r>
            <a:r>
              <a:rPr lang="en-US" sz="2200" i="1" dirty="0" err="1">
                <a:cs typeface="Calibri" panose="020F0502020204030204" pitchFamily="34" charset="0"/>
              </a:rPr>
              <a:t>caudatum</a:t>
            </a:r>
            <a:r>
              <a:rPr lang="en-US" sz="2200" i="1" dirty="0">
                <a:cs typeface="Calibri" panose="020F0502020204030204" pitchFamily="34" charset="0"/>
              </a:rPr>
              <a:t> </a:t>
            </a:r>
            <a:r>
              <a:rPr lang="en-US" sz="2200" dirty="0">
                <a:cs typeface="Calibri" panose="020F0502020204030204" pitchFamily="34" charset="0"/>
              </a:rPr>
              <a:t>consumed bacteria suspended in the medium.</a:t>
            </a:r>
          </a:p>
        </p:txBody>
      </p:sp>
    </p:spTree>
    <p:extLst>
      <p:ext uri="{BB962C8B-B14F-4D97-AF65-F5344CB8AC3E}">
        <p14:creationId xmlns:p14="http://schemas.microsoft.com/office/powerpoint/2010/main" val="27261275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7398A6-0756-A250-AD43-B01C0D8D1D3B}"/>
              </a:ext>
            </a:extLst>
          </p:cNvPr>
          <p:cNvGrpSpPr/>
          <p:nvPr/>
        </p:nvGrpSpPr>
        <p:grpSpPr>
          <a:xfrm>
            <a:off x="9089589" y="235050"/>
            <a:ext cx="2770488" cy="5875223"/>
            <a:chOff x="-1014348" y="1482556"/>
            <a:chExt cx="3361387" cy="6630635"/>
          </a:xfrm>
        </p:grpSpPr>
        <p:cxnSp>
          <p:nvCxnSpPr>
            <p:cNvPr id="32" name="Curved Connector 31">
              <a:extLst>
                <a:ext uri="{FF2B5EF4-FFF2-40B4-BE49-F238E27FC236}">
                  <a16:creationId xmlns:a16="http://schemas.microsoft.com/office/drawing/2014/main" id="{817D61BA-772D-EE2D-ACDB-D4F8E0204225}"/>
                </a:ext>
              </a:extLst>
            </p:cNvPr>
            <p:cNvCxnSpPr>
              <a:cxnSpLocks/>
            </p:cNvCxnSpPr>
            <p:nvPr/>
          </p:nvCxnSpPr>
          <p:spPr>
            <a:xfrm rot="16200000" flipH="1">
              <a:off x="980950" y="4144095"/>
              <a:ext cx="891831" cy="770402"/>
            </a:xfrm>
            <a:prstGeom prst="curvedConnector3">
              <a:avLst>
                <a:gd name="adj1" fmla="val 27237"/>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0CBC206-B4BF-4CFC-6CC5-066A18D277E2}"/>
                </a:ext>
              </a:extLst>
            </p:cNvPr>
            <p:cNvSpPr/>
            <p:nvPr/>
          </p:nvSpPr>
          <p:spPr>
            <a:xfrm>
              <a:off x="-982243" y="1482557"/>
              <a:ext cx="2479160" cy="276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34" name="Curved Connector 33">
              <a:extLst>
                <a:ext uri="{FF2B5EF4-FFF2-40B4-BE49-F238E27FC236}">
                  <a16:creationId xmlns:a16="http://schemas.microsoft.com/office/drawing/2014/main" id="{68F1562B-E790-53A7-01DC-0CB313C5C7E2}"/>
                </a:ext>
              </a:extLst>
            </p:cNvPr>
            <p:cNvCxnSpPr>
              <a:cxnSpLocks/>
              <a:endCxn id="39" idx="1"/>
            </p:cNvCxnSpPr>
            <p:nvPr/>
          </p:nvCxnSpPr>
          <p:spPr>
            <a:xfrm rot="16200000" flipH="1">
              <a:off x="1403312" y="2968157"/>
              <a:ext cx="770632" cy="58342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C76F026-0C3F-7B71-44B0-557EE3FA95FA}"/>
                </a:ext>
              </a:extLst>
            </p:cNvPr>
            <p:cNvCxnSpPr>
              <a:cxnSpLocks/>
              <a:stCxn id="37" idx="0"/>
              <a:endCxn id="37" idx="3"/>
            </p:cNvCxnSpPr>
            <p:nvPr/>
          </p:nvCxnSpPr>
          <p:spPr>
            <a:xfrm rot="16200000" flipH="1">
              <a:off x="181336" y="4910180"/>
              <a:ext cx="1382441" cy="1257937"/>
            </a:xfrm>
            <a:prstGeom prst="curvedConnector4">
              <a:avLst>
                <a:gd name="adj1" fmla="val -18662"/>
                <a:gd name="adj2" fmla="val 1336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E19C978D-4B16-86E5-A894-BC63D1108B28}"/>
                </a:ext>
              </a:extLst>
            </p:cNvPr>
            <p:cNvCxnSpPr>
              <a:cxnSpLocks/>
              <a:endCxn id="39" idx="3"/>
            </p:cNvCxnSpPr>
            <p:nvPr/>
          </p:nvCxnSpPr>
          <p:spPr>
            <a:xfrm rot="5400000" flipH="1" flipV="1">
              <a:off x="430254" y="4429519"/>
              <a:ext cx="2701120" cy="1132450"/>
            </a:xfrm>
            <a:prstGeom prst="curvedConnector4">
              <a:avLst>
                <a:gd name="adj1" fmla="val 1026"/>
                <a:gd name="adj2" fmla="val 12449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A9FA117-951D-4AEF-5EBA-1611CC71D216}"/>
                </a:ext>
              </a:extLst>
            </p:cNvPr>
            <p:cNvSpPr/>
            <p:nvPr/>
          </p:nvSpPr>
          <p:spPr>
            <a:xfrm>
              <a:off x="-1014348" y="4847929"/>
              <a:ext cx="2515874" cy="27648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8" name="Picture 37">
              <a:extLst>
                <a:ext uri="{FF2B5EF4-FFF2-40B4-BE49-F238E27FC236}">
                  <a16:creationId xmlns:a16="http://schemas.microsoft.com/office/drawing/2014/main" id="{F572D5BB-FC0F-C86E-8FA3-AB98D006A72A}"/>
                </a:ext>
              </a:extLst>
            </p:cNvPr>
            <p:cNvPicPr>
              <a:picLocks noChangeAspect="1"/>
            </p:cNvPicPr>
            <p:nvPr/>
          </p:nvPicPr>
          <p:blipFill>
            <a:blip r:embed="rId3"/>
            <a:stretch>
              <a:fillRect/>
            </a:stretch>
          </p:blipFill>
          <p:spPr>
            <a:xfrm>
              <a:off x="1793085" y="1598490"/>
              <a:ext cx="344710" cy="369332"/>
            </a:xfrm>
            <a:prstGeom prst="rect">
              <a:avLst/>
            </a:prstGeom>
          </p:spPr>
        </p:pic>
        <p:pic>
          <p:nvPicPr>
            <p:cNvPr id="39" name="Picture 38">
              <a:extLst>
                <a:ext uri="{FF2B5EF4-FFF2-40B4-BE49-F238E27FC236}">
                  <a16:creationId xmlns:a16="http://schemas.microsoft.com/office/drawing/2014/main" id="{3170543B-1EBE-837E-C770-11455A050FB1}"/>
                </a:ext>
              </a:extLst>
            </p:cNvPr>
            <p:cNvPicPr>
              <a:picLocks noChangeAspect="1"/>
            </p:cNvPicPr>
            <p:nvPr/>
          </p:nvPicPr>
          <p:blipFill>
            <a:blip r:embed="rId4"/>
            <a:stretch>
              <a:fillRect/>
            </a:stretch>
          </p:blipFill>
          <p:spPr>
            <a:xfrm>
              <a:off x="2080339" y="3435633"/>
              <a:ext cx="266700" cy="419100"/>
            </a:xfrm>
            <a:prstGeom prst="rect">
              <a:avLst/>
            </a:prstGeom>
          </p:spPr>
        </p:pic>
        <p:pic>
          <p:nvPicPr>
            <p:cNvPr id="40" name="Picture 39">
              <a:extLst>
                <a:ext uri="{FF2B5EF4-FFF2-40B4-BE49-F238E27FC236}">
                  <a16:creationId xmlns:a16="http://schemas.microsoft.com/office/drawing/2014/main" id="{04555503-57ED-7AD7-DF38-8AEFB4354F11}"/>
                </a:ext>
              </a:extLst>
            </p:cNvPr>
            <p:cNvPicPr>
              <a:picLocks noChangeAspect="1"/>
            </p:cNvPicPr>
            <p:nvPr/>
          </p:nvPicPr>
          <p:blipFill>
            <a:blip r:embed="rId5"/>
            <a:stretch>
              <a:fillRect/>
            </a:stretch>
          </p:blipFill>
          <p:spPr>
            <a:xfrm>
              <a:off x="295138" y="7695525"/>
              <a:ext cx="254000" cy="317500"/>
            </a:xfrm>
            <a:prstGeom prst="rect">
              <a:avLst/>
            </a:prstGeom>
          </p:spPr>
        </p:pic>
        <p:cxnSp>
          <p:nvCxnSpPr>
            <p:cNvPr id="41" name="Curved Connector 40">
              <a:extLst>
                <a:ext uri="{FF2B5EF4-FFF2-40B4-BE49-F238E27FC236}">
                  <a16:creationId xmlns:a16="http://schemas.microsoft.com/office/drawing/2014/main" id="{C27B07B9-80EA-9795-8969-7B7500D3B5B4}"/>
                </a:ext>
              </a:extLst>
            </p:cNvPr>
            <p:cNvCxnSpPr>
              <a:cxnSpLocks/>
              <a:stCxn id="33" idx="0"/>
            </p:cNvCxnSpPr>
            <p:nvPr/>
          </p:nvCxnSpPr>
          <p:spPr>
            <a:xfrm rot="16200000" flipH="1">
              <a:off x="498475" y="1241418"/>
              <a:ext cx="767259" cy="1249536"/>
            </a:xfrm>
            <a:prstGeom prst="curvedConnector4">
              <a:avLst>
                <a:gd name="adj1" fmla="val -33625"/>
                <a:gd name="adj2" fmla="val 1214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C2FFA5FF-6790-96D5-B97E-7D044DD79F38}"/>
                </a:ext>
              </a:extLst>
            </p:cNvPr>
            <p:cNvPicPr>
              <a:picLocks noChangeAspect="1"/>
            </p:cNvPicPr>
            <p:nvPr/>
          </p:nvPicPr>
          <p:blipFill>
            <a:blip r:embed="rId6"/>
            <a:stretch>
              <a:fillRect/>
            </a:stretch>
          </p:blipFill>
          <p:spPr>
            <a:xfrm>
              <a:off x="1889052" y="4777517"/>
              <a:ext cx="190500" cy="342900"/>
            </a:xfrm>
            <a:prstGeom prst="rect">
              <a:avLst/>
            </a:prstGeom>
          </p:spPr>
        </p:pic>
        <p:cxnSp>
          <p:nvCxnSpPr>
            <p:cNvPr id="43" name="Curved Connector 42">
              <a:extLst>
                <a:ext uri="{FF2B5EF4-FFF2-40B4-BE49-F238E27FC236}">
                  <a16:creationId xmlns:a16="http://schemas.microsoft.com/office/drawing/2014/main" id="{6AC34DEE-31F2-E2D1-762B-A64A0644D22E}"/>
                </a:ext>
              </a:extLst>
            </p:cNvPr>
            <p:cNvCxnSpPr>
              <a:cxnSpLocks/>
            </p:cNvCxnSpPr>
            <p:nvPr/>
          </p:nvCxnSpPr>
          <p:spPr>
            <a:xfrm rot="5400000">
              <a:off x="-12879" y="7871482"/>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sp>
        <p:nvSpPr>
          <p:cNvPr id="10" name="TextBox 9">
            <a:extLst>
              <a:ext uri="{FF2B5EF4-FFF2-40B4-BE49-F238E27FC236}">
                <a16:creationId xmlns:a16="http://schemas.microsoft.com/office/drawing/2014/main" id="{37EEE4C8-D541-D424-9D23-B1EFB12BDFF9}"/>
              </a:ext>
            </a:extLst>
          </p:cNvPr>
          <p:cNvSpPr txBox="1"/>
          <p:nvPr/>
        </p:nvSpPr>
        <p:spPr>
          <a:xfrm>
            <a:off x="235648" y="235050"/>
            <a:ext cx="3734640" cy="1938992"/>
          </a:xfrm>
          <a:prstGeom prst="rect">
            <a:avLst/>
          </a:prstGeom>
          <a:noFill/>
        </p:spPr>
        <p:txBody>
          <a:bodyPr wrap="square">
            <a:spAutoFit/>
          </a:bodyPr>
          <a:lstStyle/>
          <a:p>
            <a:r>
              <a:rPr lang="en-US" sz="3000" dirty="0" err="1">
                <a:latin typeface="Calibri" panose="020F0502020204030204" pitchFamily="34" charset="0"/>
                <a:cs typeface="Calibri" panose="020F0502020204030204" pitchFamily="34" charset="0"/>
              </a:rPr>
              <a:t>Gause</a:t>
            </a:r>
            <a:r>
              <a:rPr lang="en-US" sz="3000" dirty="0">
                <a:latin typeface="Calibri" panose="020F0502020204030204" pitchFamily="34" charset="0"/>
                <a:cs typeface="Calibri" panose="020F0502020204030204" pitchFamily="34" charset="0"/>
              </a:rPr>
              <a:t> also demonstrated real-life predator-prey cycles with his experiments:</a:t>
            </a:r>
            <a:endParaRPr lang="en-US" sz="3000" b="1" dirty="0">
              <a:solidFill>
                <a:srgbClr val="C00000"/>
              </a:solidFill>
              <a:effectLst/>
              <a:latin typeface="Calibri" panose="020F0502020204030204" pitchFamily="34" charset="0"/>
              <a:cs typeface="Calibri" panose="020F0502020204030204" pitchFamily="34" charset="0"/>
            </a:endParaRPr>
          </a:p>
        </p:txBody>
      </p:sp>
      <p:pic>
        <p:nvPicPr>
          <p:cNvPr id="27" name="Picture 26" descr="Diagram, engineering drawing&#10;&#10;Description automatically generated">
            <a:extLst>
              <a:ext uri="{FF2B5EF4-FFF2-40B4-BE49-F238E27FC236}">
                <a16:creationId xmlns:a16="http://schemas.microsoft.com/office/drawing/2014/main" id="{57B4DA65-0DFE-E0CF-1A2E-F4F47C0A26C3}"/>
              </a:ext>
            </a:extLst>
          </p:cNvPr>
          <p:cNvPicPr>
            <a:picLocks noChangeAspect="1"/>
          </p:cNvPicPr>
          <p:nvPr/>
        </p:nvPicPr>
        <p:blipFill>
          <a:blip r:embed="rId7"/>
          <a:stretch>
            <a:fillRect/>
          </a:stretch>
        </p:blipFill>
        <p:spPr>
          <a:xfrm>
            <a:off x="4712024" y="3483822"/>
            <a:ext cx="3619687" cy="3374178"/>
          </a:xfrm>
          <a:prstGeom prst="rect">
            <a:avLst/>
          </a:prstGeom>
        </p:spPr>
      </p:pic>
      <p:pic>
        <p:nvPicPr>
          <p:cNvPr id="28" name="Picture 6" descr="parameciumdrop9_300">
            <a:extLst>
              <a:ext uri="{FF2B5EF4-FFF2-40B4-BE49-F238E27FC236}">
                <a16:creationId xmlns:a16="http://schemas.microsoft.com/office/drawing/2014/main" id="{4AF8E9D3-8229-1D30-A722-DBE482E74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9589" y="3293287"/>
            <a:ext cx="2062462" cy="17118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a:extLst>
              <a:ext uri="{FF2B5EF4-FFF2-40B4-BE49-F238E27FC236}">
                <a16:creationId xmlns:a16="http://schemas.microsoft.com/office/drawing/2014/main" id="{60CF43CA-F4D7-B22E-BBEA-7D69F0F49909}"/>
              </a:ext>
            </a:extLst>
          </p:cNvPr>
          <p:cNvSpPr txBox="1">
            <a:spLocks noChangeArrowheads="1"/>
          </p:cNvSpPr>
          <p:nvPr/>
        </p:nvSpPr>
        <p:spPr bwMode="auto">
          <a:xfrm>
            <a:off x="9327087" y="4909138"/>
            <a:ext cx="1587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Paramecium aurelia</a:t>
            </a:r>
          </a:p>
        </p:txBody>
      </p:sp>
      <p:pic>
        <p:nvPicPr>
          <p:cNvPr id="3074" name="Picture 2">
            <a:extLst>
              <a:ext uri="{FF2B5EF4-FFF2-40B4-BE49-F238E27FC236}">
                <a16:creationId xmlns:a16="http://schemas.microsoft.com/office/drawing/2014/main" id="{0267BB58-9C24-064A-F420-148E5B40C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4256" y="259144"/>
            <a:ext cx="1947230" cy="1947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Text Box 7">
            <a:extLst>
              <a:ext uri="{FF2B5EF4-FFF2-40B4-BE49-F238E27FC236}">
                <a16:creationId xmlns:a16="http://schemas.microsoft.com/office/drawing/2014/main" id="{B3E92FB1-ED5E-4F98-16D9-6AEF63205FF0}"/>
              </a:ext>
            </a:extLst>
          </p:cNvPr>
          <p:cNvSpPr txBox="1">
            <a:spLocks noChangeArrowheads="1"/>
          </p:cNvSpPr>
          <p:nvPr/>
        </p:nvSpPr>
        <p:spPr bwMode="auto">
          <a:xfrm>
            <a:off x="9238985" y="2042103"/>
            <a:ext cx="16944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Saccharomyces </a:t>
            </a:r>
            <a:r>
              <a:rPr lang="en-US" b="1" i="1" dirty="0" err="1"/>
              <a:t>exiguus</a:t>
            </a:r>
            <a:endParaRPr lang="en-US" b="1" i="1" dirty="0"/>
          </a:p>
        </p:txBody>
      </p:sp>
      <p:pic>
        <p:nvPicPr>
          <p:cNvPr id="5" name="Picture 4" descr="Diagram&#10;&#10;Description automatically generated">
            <a:extLst>
              <a:ext uri="{FF2B5EF4-FFF2-40B4-BE49-F238E27FC236}">
                <a16:creationId xmlns:a16="http://schemas.microsoft.com/office/drawing/2014/main" id="{2382FBCC-8832-E8D1-6700-612412D034B9}"/>
              </a:ext>
            </a:extLst>
          </p:cNvPr>
          <p:cNvPicPr>
            <a:picLocks noChangeAspect="1"/>
          </p:cNvPicPr>
          <p:nvPr/>
        </p:nvPicPr>
        <p:blipFill>
          <a:blip r:embed="rId10"/>
          <a:stretch>
            <a:fillRect/>
          </a:stretch>
        </p:blipFill>
        <p:spPr>
          <a:xfrm>
            <a:off x="3931291" y="297087"/>
            <a:ext cx="4855867" cy="3009454"/>
          </a:xfrm>
          <a:prstGeom prst="rect">
            <a:avLst/>
          </a:prstGeom>
        </p:spPr>
      </p:pic>
    </p:spTree>
    <p:extLst>
      <p:ext uri="{BB962C8B-B14F-4D97-AF65-F5344CB8AC3E}">
        <p14:creationId xmlns:p14="http://schemas.microsoft.com/office/powerpoint/2010/main" val="41609238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allowed to disperse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11" name="Rectangle 10">
            <a:extLst>
              <a:ext uri="{FF2B5EF4-FFF2-40B4-BE49-F238E27FC236}">
                <a16:creationId xmlns:a16="http://schemas.microsoft.com/office/drawing/2014/main" id="{016C3C48-4494-125A-70E7-D7874F64B791}"/>
              </a:ext>
            </a:extLst>
          </p:cNvPr>
          <p:cNvSpPr/>
          <p:nvPr/>
        </p:nvSpPr>
        <p:spPr>
          <a:xfrm>
            <a:off x="5648672" y="3429000"/>
            <a:ext cx="6381750" cy="32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218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52431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2" name="Rectangle 1">
            <a:extLst>
              <a:ext uri="{FF2B5EF4-FFF2-40B4-BE49-F238E27FC236}">
                <a16:creationId xmlns:a16="http://schemas.microsoft.com/office/drawing/2014/main" id="{CBA33E36-2EC1-C2CA-7425-2A575871A01E}"/>
              </a:ext>
            </a:extLst>
          </p:cNvPr>
          <p:cNvSpPr/>
          <p:nvPr/>
        </p:nvSpPr>
        <p:spPr>
          <a:xfrm>
            <a:off x="5678652" y="5316611"/>
            <a:ext cx="6381750" cy="1077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8838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authors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What about experimentally?</a:t>
            </a:r>
          </a:p>
        </p:txBody>
      </p:sp>
    </p:spTree>
    <p:extLst>
      <p:ext uri="{BB962C8B-B14F-4D97-AF65-F5344CB8AC3E}">
        <p14:creationId xmlns:p14="http://schemas.microsoft.com/office/powerpoint/2010/main" val="2121107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pic>
        <p:nvPicPr>
          <p:cNvPr id="7" name="Picture 6" descr="Chart, line chart&#10;&#10;Description automatically generated">
            <a:extLst>
              <a:ext uri="{FF2B5EF4-FFF2-40B4-BE49-F238E27FC236}">
                <a16:creationId xmlns:a16="http://schemas.microsoft.com/office/drawing/2014/main" id="{FE0400E2-83E7-FDAA-BDD5-5AF128D4D037}"/>
              </a:ext>
            </a:extLst>
          </p:cNvPr>
          <p:cNvPicPr>
            <a:picLocks noChangeAspect="1"/>
          </p:cNvPicPr>
          <p:nvPr/>
        </p:nvPicPr>
        <p:blipFill>
          <a:blip r:embed="rId4"/>
          <a:stretch>
            <a:fillRect/>
          </a:stretch>
        </p:blipFill>
        <p:spPr>
          <a:xfrm>
            <a:off x="8972552" y="1372471"/>
            <a:ext cx="2759304" cy="5353050"/>
          </a:xfrm>
          <a:prstGeom prst="rect">
            <a:avLst/>
          </a:prstGeom>
        </p:spPr>
      </p:pic>
      <p:pic>
        <p:nvPicPr>
          <p:cNvPr id="10" name="Picture 9" descr="Diagram&#10;&#10;Description automatically generated">
            <a:extLst>
              <a:ext uri="{FF2B5EF4-FFF2-40B4-BE49-F238E27FC236}">
                <a16:creationId xmlns:a16="http://schemas.microsoft.com/office/drawing/2014/main" id="{C17A81AC-BA05-1E9B-F6CE-D29DAAC50FB6}"/>
              </a:ext>
            </a:extLst>
          </p:cNvPr>
          <p:cNvPicPr>
            <a:picLocks noChangeAspect="1"/>
          </p:cNvPicPr>
          <p:nvPr/>
        </p:nvPicPr>
        <p:blipFill>
          <a:blip r:embed="rId5"/>
          <a:stretch>
            <a:fillRect/>
          </a:stretch>
        </p:blipFill>
        <p:spPr>
          <a:xfrm>
            <a:off x="5310683" y="1610810"/>
            <a:ext cx="3398265" cy="4893502"/>
          </a:xfrm>
          <a:prstGeom prst="rect">
            <a:avLst/>
          </a:prstGeom>
        </p:spPr>
      </p:pic>
      <p:sp>
        <p:nvSpPr>
          <p:cNvPr id="2" name="TextBox 1">
            <a:extLst>
              <a:ext uri="{FF2B5EF4-FFF2-40B4-BE49-F238E27FC236}">
                <a16:creationId xmlns:a16="http://schemas.microsoft.com/office/drawing/2014/main" id="{153EB345-0A4E-3BD5-299A-B92616E27022}"/>
              </a:ext>
            </a:extLst>
          </p:cNvPr>
          <p:cNvSpPr txBox="1"/>
          <p:nvPr/>
        </p:nvSpPr>
        <p:spPr>
          <a:xfrm>
            <a:off x="133350" y="295253"/>
            <a:ext cx="1205865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adding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(remember metapopulations!) is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03180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A24B96-2334-AF1B-014A-4ED52790094D}"/>
                  </a:ext>
                </a:extLst>
              </p:cNvPr>
              <p:cNvSpPr txBox="1"/>
              <p:nvPr/>
            </p:nvSpPr>
            <p:spPr>
              <a:xfrm>
                <a:off x="11570505" y="4698485"/>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3" name="TextBox 12">
                <a:extLst>
                  <a:ext uri="{FF2B5EF4-FFF2-40B4-BE49-F238E27FC236}">
                    <a16:creationId xmlns:a16="http://schemas.microsoft.com/office/drawing/2014/main" id="{F3A24B96-2334-AF1B-014A-4ED52790094D}"/>
                  </a:ext>
                </a:extLst>
              </p:cNvPr>
              <p:cNvSpPr txBox="1">
                <a:spLocks noRot="1" noChangeAspect="1" noMove="1" noResize="1" noEditPoints="1" noAdjustHandles="1" noChangeArrowheads="1" noChangeShapeType="1" noTextEdit="1"/>
              </p:cNvSpPr>
              <p:nvPr/>
            </p:nvSpPr>
            <p:spPr>
              <a:xfrm>
                <a:off x="11570505" y="4698485"/>
                <a:ext cx="718458" cy="707886"/>
              </a:xfrm>
              <a:prstGeom prst="rect">
                <a:avLst/>
              </a:prstGeom>
              <a:blipFill>
                <a:blip r:embed="rId3"/>
                <a:stretch>
                  <a:fillRect l="-1754" b="-7143"/>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1DA37BF5-6525-6BA1-18BC-16400F4A52E9}"/>
              </a:ext>
            </a:extLst>
          </p:cNvPr>
          <p:cNvSpPr txBox="1">
            <a:spLocks/>
          </p:cNvSpPr>
          <p:nvPr/>
        </p:nvSpPr>
        <p:spPr>
          <a:xfrm>
            <a:off x="0" y="6448936"/>
            <a:ext cx="2686401"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MacArthur 1968. </a:t>
            </a:r>
            <a:r>
              <a:rPr lang="en-US" sz="1800" i="1" dirty="0"/>
              <a:t>Ecology.</a:t>
            </a:r>
            <a:endParaRPr lang="en-US" sz="1800" i="1" dirty="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30277" y="1483621"/>
            <a:ext cx="4981708" cy="830997"/>
          </a:xfrm>
          <a:prstGeom prst="rect">
            <a:avLst/>
          </a:prstGeom>
          <a:noFill/>
        </p:spPr>
        <p:txBody>
          <a:bodyPr wrap="square">
            <a:spAutoFit/>
          </a:bodyPr>
          <a:lstStyle/>
          <a:p>
            <a:pPr algn="ctr"/>
            <a:r>
              <a:rPr lang="en-US" sz="2400" b="1" dirty="0">
                <a:solidFill>
                  <a:srgbClr val="C00000"/>
                </a:solidFill>
                <a:latin typeface="Calibri" panose="020F0502020204030204" pitchFamily="34" charset="0"/>
                <a:cs typeface="Calibri" panose="020F0502020204030204" pitchFamily="34" charset="0"/>
              </a:rPr>
              <a:t>Niche</a:t>
            </a:r>
            <a:r>
              <a:rPr lang="en-US" sz="2400" dirty="0">
                <a:latin typeface="Calibri" panose="020F0502020204030204" pitchFamily="34" charset="0"/>
                <a:cs typeface="Calibri" panose="020F0502020204030204" pitchFamily="34" charset="0"/>
              </a:rPr>
              <a:t>: a match of a species to a specific environmental condition</a:t>
            </a:r>
          </a:p>
        </p:txBody>
      </p:sp>
      <p:pic>
        <p:nvPicPr>
          <p:cNvPr id="4" name="Picture 3" descr="Diagram&#10;&#10;Description automatically generated">
            <a:extLst>
              <a:ext uri="{FF2B5EF4-FFF2-40B4-BE49-F238E27FC236}">
                <a16:creationId xmlns:a16="http://schemas.microsoft.com/office/drawing/2014/main" id="{C3B70D81-F9C8-B1E2-CE40-DC8099999485}"/>
              </a:ext>
            </a:extLst>
          </p:cNvPr>
          <p:cNvPicPr>
            <a:picLocks noChangeAspect="1"/>
          </p:cNvPicPr>
          <p:nvPr/>
        </p:nvPicPr>
        <p:blipFill>
          <a:blip r:embed="rId4"/>
          <a:stretch>
            <a:fillRect/>
          </a:stretch>
        </p:blipFill>
        <p:spPr>
          <a:xfrm>
            <a:off x="8799460" y="1918136"/>
            <a:ext cx="3397205" cy="4923702"/>
          </a:xfrm>
          <a:prstGeom prst="rect">
            <a:avLst/>
          </a:prstGeom>
        </p:spPr>
      </p:pic>
      <p:pic>
        <p:nvPicPr>
          <p:cNvPr id="7" name="Picture 6" descr="Diagram&#10;&#10;Description automatically generated">
            <a:extLst>
              <a:ext uri="{FF2B5EF4-FFF2-40B4-BE49-F238E27FC236}">
                <a16:creationId xmlns:a16="http://schemas.microsoft.com/office/drawing/2014/main" id="{6983AE0C-CB67-9D0E-8589-8E23D9618E44}"/>
              </a:ext>
            </a:extLst>
          </p:cNvPr>
          <p:cNvPicPr>
            <a:picLocks noChangeAspect="1"/>
          </p:cNvPicPr>
          <p:nvPr/>
        </p:nvPicPr>
        <p:blipFill>
          <a:blip r:embed="rId5"/>
          <a:stretch>
            <a:fillRect/>
          </a:stretch>
        </p:blipFill>
        <p:spPr>
          <a:xfrm>
            <a:off x="5476303" y="1922531"/>
            <a:ext cx="3323157" cy="4936627"/>
          </a:xfrm>
          <a:prstGeom prst="rect">
            <a:avLst/>
          </a:prstGeom>
        </p:spPr>
      </p:pic>
      <p:sp>
        <p:nvSpPr>
          <p:cNvPr id="8" name="TextBox 7">
            <a:extLst>
              <a:ext uri="{FF2B5EF4-FFF2-40B4-BE49-F238E27FC236}">
                <a16:creationId xmlns:a16="http://schemas.microsoft.com/office/drawing/2014/main" id="{7491873E-562C-9A49-B380-5C650DBDFB53}"/>
              </a:ext>
            </a:extLst>
          </p:cNvPr>
          <p:cNvSpPr txBox="1"/>
          <p:nvPr/>
        </p:nvSpPr>
        <p:spPr>
          <a:xfrm>
            <a:off x="5382822" y="1056224"/>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Cape May Warbler</a:t>
            </a:r>
          </a:p>
        </p:txBody>
      </p:sp>
      <p:pic>
        <p:nvPicPr>
          <p:cNvPr id="95234" name="Picture 2" descr="Cape May Warbler Identification, All About Birds, Cornell Lab of Ornithology">
            <a:extLst>
              <a:ext uri="{FF2B5EF4-FFF2-40B4-BE49-F238E27FC236}">
                <a16:creationId xmlns:a16="http://schemas.microsoft.com/office/drawing/2014/main" id="{7732067E-B62B-E884-EAEF-2FD7BD0386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872" y="960140"/>
            <a:ext cx="1364218" cy="10231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5236" name="Picture 4" descr="Photo gallery: Six pictures of Yellow-rumped Warbler - Page 2 of 6 -  BirdWatching">
            <a:extLst>
              <a:ext uri="{FF2B5EF4-FFF2-40B4-BE49-F238E27FC236}">
                <a16:creationId xmlns:a16="http://schemas.microsoft.com/office/drawing/2014/main" id="{2246A465-5928-1F14-F6CC-A95517E9B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5654" y="880028"/>
            <a:ext cx="1082836" cy="1207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2712F8-E928-FDD0-03E0-77FCD15429C4}"/>
              </a:ext>
            </a:extLst>
          </p:cNvPr>
          <p:cNvSpPr txBox="1"/>
          <p:nvPr/>
        </p:nvSpPr>
        <p:spPr>
          <a:xfrm>
            <a:off x="8613639" y="1143291"/>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Myrtle Warbler</a:t>
            </a:r>
          </a:p>
        </p:txBody>
      </p:sp>
      <p:grpSp>
        <p:nvGrpSpPr>
          <p:cNvPr id="18" name="Group 17">
            <a:extLst>
              <a:ext uri="{FF2B5EF4-FFF2-40B4-BE49-F238E27FC236}">
                <a16:creationId xmlns:a16="http://schemas.microsoft.com/office/drawing/2014/main" id="{B79E1392-BD30-F377-4E0E-F117F04CFB57}"/>
              </a:ext>
            </a:extLst>
          </p:cNvPr>
          <p:cNvGrpSpPr/>
          <p:nvPr/>
        </p:nvGrpSpPr>
        <p:grpSpPr>
          <a:xfrm>
            <a:off x="277567" y="2918211"/>
            <a:ext cx="4711964" cy="3389736"/>
            <a:chOff x="461741" y="2880164"/>
            <a:chExt cx="4711964" cy="3389736"/>
          </a:xfrm>
        </p:grpSpPr>
        <p:pic>
          <p:nvPicPr>
            <p:cNvPr id="11" name="Picture 10" descr="Diagram, schematic&#10;&#10;Description automatically generated">
              <a:extLst>
                <a:ext uri="{FF2B5EF4-FFF2-40B4-BE49-F238E27FC236}">
                  <a16:creationId xmlns:a16="http://schemas.microsoft.com/office/drawing/2014/main" id="{F20A0591-7DE4-2863-61FC-2B6704E39CAA}"/>
                </a:ext>
              </a:extLst>
            </p:cNvPr>
            <p:cNvPicPr>
              <a:picLocks noChangeAspect="1"/>
            </p:cNvPicPr>
            <p:nvPr/>
          </p:nvPicPr>
          <p:blipFill rotWithShape="1">
            <a:blip r:embed="rId8"/>
            <a:srcRect l="4762" r="3383"/>
            <a:stretch/>
          </p:blipFill>
          <p:spPr>
            <a:xfrm>
              <a:off x="623802" y="2880164"/>
              <a:ext cx="4549903" cy="30744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958BA9-3223-E179-768A-189FD1D5F420}"/>
                    </a:ext>
                  </a:extLst>
                </p:cNvPr>
                <p:cNvSpPr txBox="1"/>
                <p:nvPr/>
              </p:nvSpPr>
              <p:spPr>
                <a:xfrm>
                  <a:off x="1589951" y="5562014"/>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1</m:t>
                            </m:r>
                          </m:sub>
                        </m:sSub>
                      </m:oMath>
                    </m:oMathPara>
                  </a14:m>
                  <a:endParaRPr lang="en-US" sz="4000" dirty="0"/>
                </a:p>
              </p:txBody>
            </p:sp>
          </mc:Choice>
          <mc:Fallback xmlns="">
            <p:sp>
              <p:nvSpPr>
                <p:cNvPr id="12" name="TextBox 11">
                  <a:extLst>
                    <a:ext uri="{FF2B5EF4-FFF2-40B4-BE49-F238E27FC236}">
                      <a16:creationId xmlns:a16="http://schemas.microsoft.com/office/drawing/2014/main" id="{05958BA9-3223-E179-768A-189FD1D5F420}"/>
                    </a:ext>
                  </a:extLst>
                </p:cNvPr>
                <p:cNvSpPr txBox="1">
                  <a:spLocks noRot="1" noChangeAspect="1" noMove="1" noResize="1" noEditPoints="1" noAdjustHandles="1" noChangeArrowheads="1" noChangeShapeType="1" noTextEdit="1"/>
                </p:cNvSpPr>
                <p:nvPr/>
              </p:nvSpPr>
              <p:spPr>
                <a:xfrm>
                  <a:off x="1589951" y="5562014"/>
                  <a:ext cx="718458" cy="707886"/>
                </a:xfrm>
                <a:prstGeom prst="rect">
                  <a:avLst/>
                </a:prstGeom>
                <a:blipFill>
                  <a:blip r:embed="rId9"/>
                  <a:stretch>
                    <a:fillRect l="-172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C41C82-E12C-30B8-94E8-A6D128122817}"/>
                    </a:ext>
                  </a:extLst>
                </p:cNvPr>
                <p:cNvSpPr txBox="1"/>
                <p:nvPr/>
              </p:nvSpPr>
              <p:spPr>
                <a:xfrm>
                  <a:off x="3123682" y="2973911"/>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4" name="TextBox 13">
                  <a:extLst>
                    <a:ext uri="{FF2B5EF4-FFF2-40B4-BE49-F238E27FC236}">
                      <a16:creationId xmlns:a16="http://schemas.microsoft.com/office/drawing/2014/main" id="{39C41C82-E12C-30B8-94E8-A6D128122817}"/>
                    </a:ext>
                  </a:extLst>
                </p:cNvPr>
                <p:cNvSpPr txBox="1">
                  <a:spLocks noRot="1" noChangeAspect="1" noMove="1" noResize="1" noEditPoints="1" noAdjustHandles="1" noChangeArrowheads="1" noChangeShapeType="1" noTextEdit="1"/>
                </p:cNvSpPr>
                <p:nvPr/>
              </p:nvSpPr>
              <p:spPr>
                <a:xfrm>
                  <a:off x="3123682" y="2973911"/>
                  <a:ext cx="552967" cy="584775"/>
                </a:xfrm>
                <a:prstGeom prst="rect">
                  <a:avLst/>
                </a:prstGeom>
                <a:blipFill>
                  <a:blip r:embed="rId10"/>
                  <a:stretch>
                    <a:fillRect l="-2222"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CB3B75-3C3E-0A0E-023A-B499BDBE79AF}"/>
                    </a:ext>
                  </a:extLst>
                </p:cNvPr>
                <p:cNvSpPr txBox="1"/>
                <p:nvPr/>
              </p:nvSpPr>
              <p:spPr>
                <a:xfrm>
                  <a:off x="3161783" y="3504614"/>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1</m:t>
                            </m:r>
                          </m:sub>
                        </m:sSub>
                      </m:oMath>
                    </m:oMathPara>
                  </a14:m>
                  <a:endParaRPr lang="en-US" sz="3200" dirty="0"/>
                </a:p>
              </p:txBody>
            </p:sp>
          </mc:Choice>
          <mc:Fallback xmlns="">
            <p:sp>
              <p:nvSpPr>
                <p:cNvPr id="15" name="TextBox 14">
                  <a:extLst>
                    <a:ext uri="{FF2B5EF4-FFF2-40B4-BE49-F238E27FC236}">
                      <a16:creationId xmlns:a16="http://schemas.microsoft.com/office/drawing/2014/main" id="{85CB3B75-3C3E-0A0E-023A-B499BDBE79AF}"/>
                    </a:ext>
                  </a:extLst>
                </p:cNvPr>
                <p:cNvSpPr txBox="1">
                  <a:spLocks noRot="1" noChangeAspect="1" noMove="1" noResize="1" noEditPoints="1" noAdjustHandles="1" noChangeArrowheads="1" noChangeShapeType="1" noTextEdit="1"/>
                </p:cNvSpPr>
                <p:nvPr/>
              </p:nvSpPr>
              <p:spPr>
                <a:xfrm>
                  <a:off x="3161783" y="3504614"/>
                  <a:ext cx="552967" cy="584775"/>
                </a:xfrm>
                <a:prstGeom prst="rect">
                  <a:avLst/>
                </a:prstGeom>
                <a:blipFill>
                  <a:blip r:embed="rId11"/>
                  <a:stretch>
                    <a:fillRect l="-2273" r="-2273"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FAD1A5-485D-EE0F-8825-31DABDF9054E}"/>
                    </a:ext>
                  </a:extLst>
                </p:cNvPr>
                <p:cNvSpPr txBox="1"/>
                <p:nvPr/>
              </p:nvSpPr>
              <p:spPr>
                <a:xfrm>
                  <a:off x="461741" y="435559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7" name="TextBox 16">
                  <a:extLst>
                    <a:ext uri="{FF2B5EF4-FFF2-40B4-BE49-F238E27FC236}">
                      <a16:creationId xmlns:a16="http://schemas.microsoft.com/office/drawing/2014/main" id="{53FAD1A5-485D-EE0F-8825-31DABDF9054E}"/>
                    </a:ext>
                  </a:extLst>
                </p:cNvPr>
                <p:cNvSpPr txBox="1">
                  <a:spLocks noRot="1" noChangeAspect="1" noMove="1" noResize="1" noEditPoints="1" noAdjustHandles="1" noChangeArrowheads="1" noChangeShapeType="1" noTextEdit="1"/>
                </p:cNvSpPr>
                <p:nvPr/>
              </p:nvSpPr>
              <p:spPr>
                <a:xfrm>
                  <a:off x="461741" y="4355592"/>
                  <a:ext cx="718458" cy="707886"/>
                </a:xfrm>
                <a:prstGeom prst="rect">
                  <a:avLst/>
                </a:prstGeom>
                <a:blipFill>
                  <a:blip r:embed="rId12"/>
                  <a:stretch>
                    <a:fillRect l="-3509"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4382849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95238" name="Picture 6">
            <a:extLst>
              <a:ext uri="{FF2B5EF4-FFF2-40B4-BE49-F238E27FC236}">
                <a16:creationId xmlns:a16="http://schemas.microsoft.com/office/drawing/2014/main" id="{591E4DC8-36E7-59BF-131F-1F9FC24FE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041" y="1933619"/>
            <a:ext cx="9051913" cy="422422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latin typeface="Calibri" panose="020F0502020204030204" pitchFamily="34" charset="0"/>
                <a:cs typeface="Calibri" panose="020F0502020204030204" pitchFamily="34" charset="0"/>
              </a:rPr>
              <a:t>Character displacement</a:t>
            </a:r>
            <a:r>
              <a:rPr lang="en-US" sz="2400" dirty="0">
                <a:latin typeface="Calibri" panose="020F0502020204030204" pitchFamily="34" charset="0"/>
                <a:cs typeface="Calibri" panose="020F0502020204030204" pitchFamily="34" charset="0"/>
              </a:rPr>
              <a:t>: </a:t>
            </a:r>
            <a:r>
              <a:rPr lang="en-US" sz="2400" b="0" i="0" dirty="0">
                <a:solidFill>
                  <a:srgbClr val="202122"/>
                </a:solidFill>
                <a:effectLst/>
                <a:latin typeface="Calibri" panose="020F0502020204030204" pitchFamily="34" charset="0"/>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273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4721087"/>
            <a:ext cx="11303540" cy="1987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952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10108732" y="5204709"/>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Competition</a:t>
            </a:r>
          </a:p>
        </p:txBody>
      </p:sp>
      <p:sp>
        <p:nvSpPr>
          <p:cNvPr id="17" name="Line 17">
            <a:extLst>
              <a:ext uri="{FF2B5EF4-FFF2-40B4-BE49-F238E27FC236}">
                <a16:creationId xmlns:a16="http://schemas.microsoft.com/office/drawing/2014/main" id="{52D44341-02BB-379B-6485-CDFC2FCEF42D}"/>
              </a:ext>
            </a:extLst>
          </p:cNvPr>
          <p:cNvSpPr>
            <a:spLocks noChangeShapeType="1"/>
          </p:cNvSpPr>
          <p:nvPr/>
        </p:nvSpPr>
        <p:spPr bwMode="auto">
          <a:xfrm flipH="1">
            <a:off x="8372007" y="5395209"/>
            <a:ext cx="1600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ext Box 18">
            <a:extLst>
              <a:ext uri="{FF2B5EF4-FFF2-40B4-BE49-F238E27FC236}">
                <a16:creationId xmlns:a16="http://schemas.microsoft.com/office/drawing/2014/main" id="{25FCA56C-B617-32CA-AE5D-ADB66313E34B}"/>
              </a:ext>
            </a:extLst>
          </p:cNvPr>
          <p:cNvSpPr txBox="1">
            <a:spLocks noChangeArrowheads="1"/>
          </p:cNvSpPr>
          <p:nvPr/>
        </p:nvSpPr>
        <p:spPr bwMode="auto">
          <a:xfrm>
            <a:off x="3342807" y="6400097"/>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a:latin typeface="+mn-lt"/>
              </a:rPr>
              <a:t>When niches overlap, competition results</a:t>
            </a:r>
          </a:p>
        </p:txBody>
      </p:sp>
    </p:spTree>
    <p:extLst>
      <p:ext uri="{BB962C8B-B14F-4D97-AF65-F5344CB8AC3E}">
        <p14:creationId xmlns:p14="http://schemas.microsoft.com/office/powerpoint/2010/main" val="24521009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5583564" y="6460316"/>
            <a:ext cx="4517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Character displacement forces niches apart.</a:t>
            </a:r>
          </a:p>
        </p:txBody>
      </p:sp>
      <p:cxnSp>
        <p:nvCxnSpPr>
          <p:cNvPr id="21" name="Straight Arrow Connector 20">
            <a:extLst>
              <a:ext uri="{FF2B5EF4-FFF2-40B4-BE49-F238E27FC236}">
                <a16:creationId xmlns:a16="http://schemas.microsoft.com/office/drawing/2014/main" id="{B349EF4D-29D3-6377-9FA7-2100F1D433B8}"/>
              </a:ext>
            </a:extLst>
          </p:cNvPr>
          <p:cNvCxnSpPr>
            <a:cxnSpLocks/>
          </p:cNvCxnSpPr>
          <p:nvPr/>
        </p:nvCxnSpPr>
        <p:spPr>
          <a:xfrm>
            <a:off x="7965476" y="4154773"/>
            <a:ext cx="36905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9109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133350" y="1015394"/>
            <a:ext cx="5483952"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Often 10-25 large mammalian herbivores coexisting in the same African savanna!</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pic>
        <p:nvPicPr>
          <p:cNvPr id="105474" name="Picture 2">
            <a:extLst>
              <a:ext uri="{FF2B5EF4-FFF2-40B4-BE49-F238E27FC236}">
                <a16:creationId xmlns:a16="http://schemas.microsoft.com/office/drawing/2014/main" id="{4A4083B0-CA1C-6397-8052-FB8617152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78"/>
          <a:stretch/>
        </p:blipFill>
        <p:spPr bwMode="auto">
          <a:xfrm>
            <a:off x="831988" y="1981758"/>
            <a:ext cx="3397112" cy="47404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1062528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591301" y="2010986"/>
            <a:ext cx="456805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Dietary overlap is higher in similar-sized mammals</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A2F81913-A977-5F34-1CD9-EE68B6F27F1F}"/>
              </a:ext>
            </a:extLst>
          </p:cNvPr>
          <p:cNvPicPr>
            <a:picLocks noChangeAspect="1"/>
          </p:cNvPicPr>
          <p:nvPr/>
        </p:nvPicPr>
        <p:blipFill>
          <a:blip r:embed="rId4"/>
          <a:stretch>
            <a:fillRect/>
          </a:stretch>
        </p:blipFill>
        <p:spPr>
          <a:xfrm>
            <a:off x="38192" y="2841983"/>
            <a:ext cx="5674269" cy="3111405"/>
          </a:xfrm>
          <a:prstGeom prst="rect">
            <a:avLst/>
          </a:prstGeom>
        </p:spPr>
      </p:pic>
    </p:spTree>
    <p:extLst>
      <p:ext uri="{BB962C8B-B14F-4D97-AF65-F5344CB8AC3E}">
        <p14:creationId xmlns:p14="http://schemas.microsoft.com/office/powerpoint/2010/main" val="23759160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908C-E501-0150-B631-273B30C51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E3CBBE-DCE9-F0ED-6EB2-98F3112245F8}"/>
              </a:ext>
            </a:extLst>
          </p:cNvPr>
          <p:cNvSpPr>
            <a:spLocks noGrp="1"/>
          </p:cNvSpPr>
          <p:nvPr>
            <p:ph idx="1"/>
          </p:nvPr>
        </p:nvSpPr>
        <p:spPr/>
        <p:txBody>
          <a:bodyPr/>
          <a:lstStyle/>
          <a:p>
            <a:r>
              <a:rPr lang="en-US" dirty="0">
                <a:highlight>
                  <a:srgbClr val="FFFF00"/>
                </a:highlight>
              </a:rPr>
              <a:t>For 2024, maybe not necessary to show the equations for multi-species communities! Just the concept!</a:t>
            </a:r>
          </a:p>
        </p:txBody>
      </p:sp>
    </p:spTree>
    <p:extLst>
      <p:ext uri="{BB962C8B-B14F-4D97-AF65-F5344CB8AC3E}">
        <p14:creationId xmlns:p14="http://schemas.microsoft.com/office/powerpoint/2010/main" val="40839605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2"/>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3"/>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4"/>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5"/>
                <a:stretch>
                  <a:fillRect l="-588" t="-2778"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BBDD49-18CB-6CC7-8C28-5C3F083AB7FF}"/>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6" name="TextBox 5">
                <a:extLst>
                  <a:ext uri="{FF2B5EF4-FFF2-40B4-BE49-F238E27FC236}">
                    <a16:creationId xmlns:a16="http://schemas.microsoft.com/office/drawing/2014/main" id="{76BBDD49-18CB-6CC7-8C28-5C3F083AB7FF}"/>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6"/>
                <a:stretch>
                  <a:fillRect t="-2703" b="-2432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8915C5A-EC6C-2AE0-D644-082D225497D2}"/>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82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3"/>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4"/>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5"/>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6"/>
                <a:stretch>
                  <a:fillRect l="-588" t="-2778" b="-41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6D6F59-3416-BF06-399E-FBC5571911B0}"/>
              </a:ext>
            </a:extLst>
          </p:cNvPr>
          <p:cNvSpPr txBox="1"/>
          <p:nvPr/>
        </p:nvSpPr>
        <p:spPr>
          <a:xfrm>
            <a:off x="6217601" y="1587450"/>
            <a:ext cx="5311196" cy="4093428"/>
          </a:xfrm>
          <a:prstGeom prst="rect">
            <a:avLst/>
          </a:prstGeom>
          <a:noFill/>
        </p:spPr>
        <p:txBody>
          <a:bodyPr wrap="square">
            <a:spAutoFit/>
          </a:bodyPr>
          <a:lstStyle/>
          <a:p>
            <a:pPr algn="ctr"/>
            <a:r>
              <a:rPr lang="en-US" sz="2600" dirty="0"/>
              <a:t>The simple condition that “intra-specific competition must exceed inter-specific competition for coexistence” does not hold for more than two competitors!</a:t>
            </a:r>
          </a:p>
          <a:p>
            <a:pPr algn="ctr"/>
            <a:endParaRPr lang="en-US" sz="2600" dirty="0"/>
          </a:p>
          <a:p>
            <a:pPr algn="ctr"/>
            <a:r>
              <a:rPr lang="en-US" sz="2600" dirty="0"/>
              <a:t>Stability assessed from the eigenvalues of the community matrix.</a:t>
            </a:r>
          </a:p>
          <a:p>
            <a:pPr algn="ctr"/>
            <a:r>
              <a:rPr lang="en-US" sz="2600" dirty="0"/>
              <a:t> </a:t>
            </a:r>
          </a:p>
          <a:p>
            <a:pPr algn="ctr"/>
            <a:r>
              <a:rPr lang="en-US" sz="2600" dirty="0"/>
              <a:t>Dynamics get much more complex.</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EA93A6-6287-81A5-16D2-1286F4356F03}"/>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8" name="TextBox 7">
                <a:extLst>
                  <a:ext uri="{FF2B5EF4-FFF2-40B4-BE49-F238E27FC236}">
                    <a16:creationId xmlns:a16="http://schemas.microsoft.com/office/drawing/2014/main" id="{03EA93A6-6287-81A5-16D2-1286F4356F03}"/>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7"/>
                <a:stretch>
                  <a:fillRect t="-2703" b="-2432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2460A2D-EE98-62D3-1111-8305C392F3DC}"/>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8922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AD4F4B76-2216-891B-CB12-27E7ECFD45BE}"/>
              </a:ext>
            </a:extLst>
          </p:cNvPr>
          <p:cNvSpPr txBox="1">
            <a:spLocks/>
          </p:cNvSpPr>
          <p:nvPr/>
        </p:nvSpPr>
        <p:spPr>
          <a:xfrm>
            <a:off x="1" y="6144415"/>
            <a:ext cx="2495550" cy="4183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1800" i="1" dirty="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7E900BC-7F4E-2716-07B2-B11A2CA52F45}"/>
              </a:ext>
            </a:extLst>
          </p:cNvPr>
          <p:cNvSpPr/>
          <p:nvPr/>
        </p:nvSpPr>
        <p:spPr>
          <a:xfrm>
            <a:off x="6124922" y="3204672"/>
            <a:ext cx="59055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1F5E4F37-63FD-5D2A-1EBE-A5221320C613}"/>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19930775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D77587C-9234-EFDA-8EC6-B4504FE5B3D5}"/>
              </a:ext>
            </a:extLst>
          </p:cNvPr>
          <p:cNvSpPr/>
          <p:nvPr/>
        </p:nvSpPr>
        <p:spPr>
          <a:xfrm>
            <a:off x="6124922" y="4705350"/>
            <a:ext cx="5905500" cy="1928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E60A6-E527-060F-E46A-4FF845484D57}"/>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41396687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59466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5883965"/>
            <a:ext cx="11303540" cy="824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2359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Consumer resource partitioning</a:t>
            </a:r>
            <a:r>
              <a:rPr lang="en-US" sz="3200" dirty="0">
                <a:latin typeface="Calibri" panose="020F0502020204030204" pitchFamily="34" charset="0"/>
                <a:cs typeface="Calibri" panose="020F0502020204030204" pitchFamily="34" charset="0"/>
              </a:rPr>
              <a:t> in the African savanna</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3700011" y="74667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
        <p:nvSpPr>
          <p:cNvPr id="3" name="TextBox 2">
            <a:extLst>
              <a:ext uri="{FF2B5EF4-FFF2-40B4-BE49-F238E27FC236}">
                <a16:creationId xmlns:a16="http://schemas.microsoft.com/office/drawing/2014/main" id="{09713FF1-5E9B-9F86-BE2F-7FE06008A6FF}"/>
              </a:ext>
            </a:extLst>
          </p:cNvPr>
          <p:cNvSpPr txBox="1"/>
          <p:nvPr/>
        </p:nvSpPr>
        <p:spPr>
          <a:xfrm>
            <a:off x="8555289" y="342900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Browser</a:t>
            </a:r>
          </a:p>
          <a:p>
            <a:pPr algn="ctr"/>
            <a:r>
              <a:rPr lang="en-US" sz="2400" dirty="0">
                <a:latin typeface="Calibri" panose="020F0502020204030204" pitchFamily="34" charset="0"/>
                <a:cs typeface="Calibri" panose="020F0502020204030204" pitchFamily="34" charset="0"/>
              </a:rPr>
              <a:t>(specialist)</a:t>
            </a:r>
          </a:p>
        </p:txBody>
      </p:sp>
      <p:cxnSp>
        <p:nvCxnSpPr>
          <p:cNvPr id="7" name="Straight Arrow Connector 6">
            <a:extLst>
              <a:ext uri="{FF2B5EF4-FFF2-40B4-BE49-F238E27FC236}">
                <a16:creationId xmlns:a16="http://schemas.microsoft.com/office/drawing/2014/main" id="{26090861-FD90-4E30-B6F7-5DAC29B5EBF5}"/>
              </a:ext>
            </a:extLst>
          </p:cNvPr>
          <p:cNvCxnSpPr>
            <a:cxnSpLocks/>
          </p:cNvCxnSpPr>
          <p:nvPr/>
        </p:nvCxnSpPr>
        <p:spPr>
          <a:xfrm flipH="1" flipV="1">
            <a:off x="8509216" y="2864720"/>
            <a:ext cx="354565" cy="564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81F531-62ED-2D4F-25B3-0F1BDECAA148}"/>
              </a:ext>
            </a:extLst>
          </p:cNvPr>
          <p:cNvSpPr txBox="1"/>
          <p:nvPr/>
        </p:nvSpPr>
        <p:spPr>
          <a:xfrm>
            <a:off x="1839167" y="326767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Grazer</a:t>
            </a:r>
          </a:p>
          <a:p>
            <a:pPr algn="ctr"/>
            <a:r>
              <a:rPr lang="en-US" sz="2400" dirty="0">
                <a:latin typeface="Calibri" panose="020F0502020204030204" pitchFamily="34" charset="0"/>
                <a:cs typeface="Calibri" panose="020F0502020204030204" pitchFamily="34" charset="0"/>
              </a:rPr>
              <a:t>(generalist)</a:t>
            </a:r>
          </a:p>
        </p:txBody>
      </p:sp>
      <p:cxnSp>
        <p:nvCxnSpPr>
          <p:cNvPr id="11" name="Straight Arrow Connector 10">
            <a:extLst>
              <a:ext uri="{FF2B5EF4-FFF2-40B4-BE49-F238E27FC236}">
                <a16:creationId xmlns:a16="http://schemas.microsoft.com/office/drawing/2014/main" id="{C273A483-34D5-F4FE-2C98-5214581BFA81}"/>
              </a:ext>
            </a:extLst>
          </p:cNvPr>
          <p:cNvCxnSpPr>
            <a:cxnSpLocks/>
          </p:cNvCxnSpPr>
          <p:nvPr/>
        </p:nvCxnSpPr>
        <p:spPr>
          <a:xfrm flipV="1">
            <a:off x="3636712" y="2975440"/>
            <a:ext cx="496632" cy="3840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7196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908C-E501-0150-B631-273B30C51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E3CBBE-DCE9-F0ED-6EB2-98F3112245F8}"/>
              </a:ext>
            </a:extLst>
          </p:cNvPr>
          <p:cNvSpPr>
            <a:spLocks noGrp="1"/>
          </p:cNvSpPr>
          <p:nvPr>
            <p:ph idx="1"/>
          </p:nvPr>
        </p:nvSpPr>
        <p:spPr/>
        <p:txBody>
          <a:bodyPr/>
          <a:lstStyle/>
          <a:p>
            <a:r>
              <a:rPr lang="en-US" dirty="0">
                <a:highlight>
                  <a:srgbClr val="FFFF00"/>
                </a:highlight>
              </a:rPr>
              <a:t>For 2024, maybe not necessary to show the equations for consumer-resource! Just the concept!</a:t>
            </a:r>
          </a:p>
        </p:txBody>
      </p:sp>
    </p:spTree>
    <p:extLst>
      <p:ext uri="{BB962C8B-B14F-4D97-AF65-F5344CB8AC3E}">
        <p14:creationId xmlns:p14="http://schemas.microsoft.com/office/powerpoint/2010/main" val="677360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p:pic>
        <p:nvPicPr>
          <p:cNvPr id="4098" name="Picture 2" descr="Cedar Creek | University of Minnesota">
            <a:extLst>
              <a:ext uri="{FF2B5EF4-FFF2-40B4-BE49-F238E27FC236}">
                <a16:creationId xmlns:a16="http://schemas.microsoft.com/office/drawing/2014/main" id="{292B3974-52DA-AC35-1FBE-FB5291D1F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E0D55AF-78FB-8BEC-75A9-A5DACE4E1C16}"/>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445794" y="264505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445794" y="2645058"/>
                <a:ext cx="4592884" cy="949171"/>
              </a:xfrm>
              <a:prstGeom prst="rect">
                <a:avLst/>
              </a:prstGeom>
              <a:blipFill>
                <a:blip r:embed="rId4"/>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445794" y="387234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445794" y="3872340"/>
                <a:ext cx="4592884" cy="1252843"/>
              </a:xfrm>
              <a:prstGeom prst="rect">
                <a:avLst/>
              </a:prstGeom>
              <a:blipFill>
                <a:blip r:embed="rId5"/>
                <a:stretch>
                  <a:fillRect t="-140000" b="-189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26320" y="2337370"/>
            <a:ext cx="456759" cy="4853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672463" y="216746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 mortality</a:t>
            </a:r>
            <a:endParaRPr lang="en-US" sz="1800" i="1" dirty="0"/>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945087" y="2317491"/>
            <a:ext cx="328816" cy="7345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068554" y="194815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species resource consumption by species </a:t>
            </a:r>
            <a:r>
              <a:rPr lang="en-US" sz="1800" i="1" dirty="0"/>
              <a:t>j</a:t>
            </a:r>
            <a:r>
              <a:rPr lang="en-US" sz="1800" dirty="0"/>
              <a:t> </a:t>
            </a:r>
            <a:endParaRPr lang="en-US" sz="1800" i="1" dirty="0"/>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10278" y="216069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a:t>
            </a:r>
            <a:endParaRPr lang="en-US" sz="1800" i="1" dirty="0"/>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068554" y="2337370"/>
            <a:ext cx="370932" cy="4404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2282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504551" y="2508804"/>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504551" y="2508804"/>
                <a:ext cx="4592884" cy="949171"/>
              </a:xfrm>
              <a:prstGeom prst="rect">
                <a:avLst/>
              </a:prstGeom>
              <a:blipFill>
                <a:blip r:embed="rId3"/>
                <a:stretch>
                  <a:fillRect t="-1316"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504551" y="3736086"/>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504551" y="3736086"/>
                <a:ext cx="4592884" cy="1252843"/>
              </a:xfrm>
              <a:prstGeom prst="rect">
                <a:avLst/>
              </a:prstGeom>
              <a:blipFill>
                <a:blip r:embed="rId4"/>
                <a:stretch>
                  <a:fillRect t="-14141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85077" y="2201116"/>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731220" y="2031206"/>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3003844" y="2181237"/>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127311" y="1811901"/>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69035" y="2024445"/>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127311" y="2201116"/>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339315" y="5495174"/>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growth of resource in absence of consumption </a:t>
            </a:r>
            <a:endParaRPr lang="en-US" sz="1800" i="1" dirty="0"/>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661315" y="4638898"/>
            <a:ext cx="492281" cy="6281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465164" y="4478725"/>
            <a:ext cx="320703" cy="135982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372497" y="5711720"/>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consumption of resource by all interacting species</a:t>
            </a:r>
            <a:endParaRPr lang="en-US" sz="1800" i="1" dirty="0"/>
          </a:p>
        </p:txBody>
      </p:sp>
      <p:pic>
        <p:nvPicPr>
          <p:cNvPr id="4" name="Picture 2" descr="Cedar Creek | University of Minnesota">
            <a:extLst>
              <a:ext uri="{FF2B5EF4-FFF2-40B4-BE49-F238E27FC236}">
                <a16:creationId xmlns:a16="http://schemas.microsoft.com/office/drawing/2014/main" id="{68906145-B5E4-F6DF-2E90-1B42A249C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3444ACE-9F24-7E06-828B-02CF2B54508F}"/>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10" name="TextBox 9">
            <a:extLst>
              <a:ext uri="{FF2B5EF4-FFF2-40B4-BE49-F238E27FC236}">
                <a16:creationId xmlns:a16="http://schemas.microsoft.com/office/drawing/2014/main" id="{97B321DD-3215-C2F7-1C4B-EBB43BE7E416}"/>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84422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8" name="Content Placeholder 2">
            <a:extLst>
              <a:ext uri="{FF2B5EF4-FFF2-40B4-BE49-F238E27FC236}">
                <a16:creationId xmlns:a16="http://schemas.microsoft.com/office/drawing/2014/main" id="{CD279D58-DCC9-8C70-942D-908AF46FE904}"/>
              </a:ext>
            </a:extLst>
          </p:cNvPr>
          <p:cNvSpPr txBox="1">
            <a:spLocks/>
          </p:cNvSpPr>
          <p:nvPr/>
        </p:nvSpPr>
        <p:spPr>
          <a:xfrm>
            <a:off x="6543203" y="2724485"/>
            <a:ext cx="3777960" cy="52446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Each consumer has a distinct R* for each resource</a:t>
            </a:r>
          </a:p>
        </p:txBody>
      </p:sp>
      <p:pic>
        <p:nvPicPr>
          <p:cNvPr id="10" name="Picture 9" descr="Diagram&#10;&#10;Description automatically generated">
            <a:extLst>
              <a:ext uri="{FF2B5EF4-FFF2-40B4-BE49-F238E27FC236}">
                <a16:creationId xmlns:a16="http://schemas.microsoft.com/office/drawing/2014/main" id="{DBD150C5-E34A-0D35-AEA4-88ED5C236E53}"/>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B6D2F74F-C688-001F-DE9D-E6BBC0783D77}"/>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8787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92223798-C6B2-10A5-23C7-9806CB8FBEAF}"/>
              </a:ext>
            </a:extLst>
          </p:cNvPr>
          <p:cNvSpPr txBox="1">
            <a:spLocks/>
          </p:cNvSpPr>
          <p:nvPr/>
        </p:nvSpPr>
        <p:spPr>
          <a:xfrm>
            <a:off x="5167044" y="2824869"/>
            <a:ext cx="6822458" cy="3670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If multiple species compete for the same limiting resource</a:t>
            </a:r>
            <a:r>
              <a:rPr lang="en-US" sz="2200" b="1" dirty="0">
                <a:solidFill>
                  <a:srgbClr val="C00000"/>
                </a:solidFill>
              </a:rPr>
              <a:t>, the species with the lowest equilibrium resource level (R*) will competitively exclude</a:t>
            </a:r>
            <a:r>
              <a:rPr lang="en-US" sz="2200" dirty="0"/>
              <a:t> the others.</a:t>
            </a:r>
          </a:p>
        </p:txBody>
      </p:sp>
      <p:pic>
        <p:nvPicPr>
          <p:cNvPr id="11" name="Picture 10" descr="Diagram&#10;&#10;Description automatically generated">
            <a:extLst>
              <a:ext uri="{FF2B5EF4-FFF2-40B4-BE49-F238E27FC236}">
                <a16:creationId xmlns:a16="http://schemas.microsoft.com/office/drawing/2014/main" id="{9FA38543-1228-F183-EABF-19837F560130}"/>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12" name="Rectangle 11">
            <a:extLst>
              <a:ext uri="{FF2B5EF4-FFF2-40B4-BE49-F238E27FC236}">
                <a16:creationId xmlns:a16="http://schemas.microsoft.com/office/drawing/2014/main" id="{843CFDAD-5DB1-6CBC-B21B-327615321074}"/>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26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FE975E39-4A75-B024-D109-450C73FBA843}"/>
              </a:ext>
            </a:extLst>
          </p:cNvPr>
          <p:cNvSpPr txBox="1">
            <a:spLocks/>
          </p:cNvSpPr>
          <p:nvPr/>
        </p:nvSpPr>
        <p:spPr>
          <a:xfrm>
            <a:off x="6096000" y="3012333"/>
            <a:ext cx="5416445" cy="2763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Tilman reproduced these theoretical results empirically at Cedar Creek</a:t>
            </a:r>
          </a:p>
        </p:txBody>
      </p:sp>
      <p:pic>
        <p:nvPicPr>
          <p:cNvPr id="11" name="Picture 10" descr="Chart, diagram&#10;&#10;Description automatically generated">
            <a:extLst>
              <a:ext uri="{FF2B5EF4-FFF2-40B4-BE49-F238E27FC236}">
                <a16:creationId xmlns:a16="http://schemas.microsoft.com/office/drawing/2014/main" id="{BC86F563-6298-7CCC-28BF-62B9CEE71C6F}"/>
              </a:ext>
            </a:extLst>
          </p:cNvPr>
          <p:cNvPicPr>
            <a:picLocks noChangeAspect="1"/>
          </p:cNvPicPr>
          <p:nvPr/>
        </p:nvPicPr>
        <p:blipFill rotWithShape="1">
          <a:blip r:embed="rId6"/>
          <a:srcRect l="4857"/>
          <a:stretch/>
        </p:blipFill>
        <p:spPr>
          <a:xfrm>
            <a:off x="8445824" y="3806147"/>
            <a:ext cx="3167236" cy="2768599"/>
          </a:xfrm>
          <a:prstGeom prst="rect">
            <a:avLst/>
          </a:prstGeom>
        </p:spPr>
      </p:pic>
      <p:sp>
        <p:nvSpPr>
          <p:cNvPr id="12" name="Right Brace 11">
            <a:extLst>
              <a:ext uri="{FF2B5EF4-FFF2-40B4-BE49-F238E27FC236}">
                <a16:creationId xmlns:a16="http://schemas.microsoft.com/office/drawing/2014/main" id="{36931213-28C5-4983-E2DE-48140706A191}"/>
              </a:ext>
            </a:extLst>
          </p:cNvPr>
          <p:cNvSpPr/>
          <p:nvPr/>
        </p:nvSpPr>
        <p:spPr>
          <a:xfrm>
            <a:off x="11456226" y="4557889"/>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6BD4BE73-93F9-DF1F-243D-4B2CF89C6873}"/>
              </a:ext>
            </a:extLst>
          </p:cNvPr>
          <p:cNvSpPr/>
          <p:nvPr/>
        </p:nvSpPr>
        <p:spPr>
          <a:xfrm>
            <a:off x="11492757" y="5855462"/>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C9D69AA-53D6-F0EC-95FC-630452E3E686}"/>
              </a:ext>
            </a:extLst>
          </p:cNvPr>
          <p:cNvSpPr txBox="1">
            <a:spLocks/>
          </p:cNvSpPr>
          <p:nvPr/>
        </p:nvSpPr>
        <p:spPr>
          <a:xfrm>
            <a:off x="11724819" y="4639068"/>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Ss</a:t>
            </a:r>
          </a:p>
        </p:txBody>
      </p:sp>
      <p:sp>
        <p:nvSpPr>
          <p:cNvPr id="15" name="Content Placeholder 2">
            <a:extLst>
              <a:ext uri="{FF2B5EF4-FFF2-40B4-BE49-F238E27FC236}">
                <a16:creationId xmlns:a16="http://schemas.microsoft.com/office/drawing/2014/main" id="{7B5AB35C-4E60-97C8-3E56-459C9E850774}"/>
              </a:ext>
            </a:extLst>
          </p:cNvPr>
          <p:cNvSpPr txBox="1">
            <a:spLocks/>
          </p:cNvSpPr>
          <p:nvPr/>
        </p:nvSpPr>
        <p:spPr>
          <a:xfrm>
            <a:off x="11700871" y="5975263"/>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As</a:t>
            </a:r>
          </a:p>
        </p:txBody>
      </p:sp>
      <p:pic>
        <p:nvPicPr>
          <p:cNvPr id="16" name="Picture 15">
            <a:extLst>
              <a:ext uri="{FF2B5EF4-FFF2-40B4-BE49-F238E27FC236}">
                <a16:creationId xmlns:a16="http://schemas.microsoft.com/office/drawing/2014/main" id="{D66BC2FE-31DA-5C05-7230-2BDED56221A1}"/>
              </a:ext>
            </a:extLst>
          </p:cNvPr>
          <p:cNvPicPr>
            <a:picLocks noChangeAspect="1"/>
          </p:cNvPicPr>
          <p:nvPr/>
        </p:nvPicPr>
        <p:blipFill>
          <a:blip r:embed="rId7"/>
          <a:stretch>
            <a:fillRect/>
          </a:stretch>
        </p:blipFill>
        <p:spPr>
          <a:xfrm>
            <a:off x="6199649" y="6501199"/>
            <a:ext cx="1651000" cy="279400"/>
          </a:xfrm>
          <a:prstGeom prst="rect">
            <a:avLst/>
          </a:prstGeom>
        </p:spPr>
      </p:pic>
      <p:pic>
        <p:nvPicPr>
          <p:cNvPr id="17" name="Picture 16" descr="Chart, scatter chart&#10;&#10;Description automatically generated">
            <a:extLst>
              <a:ext uri="{FF2B5EF4-FFF2-40B4-BE49-F238E27FC236}">
                <a16:creationId xmlns:a16="http://schemas.microsoft.com/office/drawing/2014/main" id="{935589CD-9079-B562-FC3F-261FDECFF044}"/>
              </a:ext>
            </a:extLst>
          </p:cNvPr>
          <p:cNvPicPr>
            <a:picLocks noChangeAspect="1"/>
          </p:cNvPicPr>
          <p:nvPr/>
        </p:nvPicPr>
        <p:blipFill rotWithShape="1">
          <a:blip r:embed="rId8"/>
          <a:srcRect r="3507"/>
          <a:stretch/>
        </p:blipFill>
        <p:spPr>
          <a:xfrm>
            <a:off x="4734573" y="3702685"/>
            <a:ext cx="3688657" cy="2768600"/>
          </a:xfrm>
          <a:prstGeom prst="rect">
            <a:avLst/>
          </a:prstGeom>
        </p:spPr>
      </p:pic>
      <p:sp>
        <p:nvSpPr>
          <p:cNvPr id="18" name="Content Placeholder 2">
            <a:extLst>
              <a:ext uri="{FF2B5EF4-FFF2-40B4-BE49-F238E27FC236}">
                <a16:creationId xmlns:a16="http://schemas.microsoft.com/office/drawing/2014/main" id="{3285A7CB-4A88-5C8D-4311-C45D79C9C963}"/>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and </a:t>
            </a:r>
            <a:r>
              <a:rPr lang="en-US" sz="1800" dirty="0" err="1"/>
              <a:t>Wedin</a:t>
            </a:r>
            <a:r>
              <a:rPr lang="en-US" sz="1800" dirty="0"/>
              <a:t> 1991. </a:t>
            </a:r>
            <a:r>
              <a:rPr lang="en-US" sz="1800" i="1" dirty="0"/>
              <a:t>Ecology</a:t>
            </a:r>
            <a:endParaRPr lang="en-US" sz="1800" dirty="0"/>
          </a:p>
        </p:txBody>
      </p:sp>
      <p:sp>
        <p:nvSpPr>
          <p:cNvPr id="19" name="Rectangle 18">
            <a:extLst>
              <a:ext uri="{FF2B5EF4-FFF2-40B4-BE49-F238E27FC236}">
                <a16:creationId xmlns:a16="http://schemas.microsoft.com/office/drawing/2014/main" id="{68AFC520-B918-B940-5AA4-4E79BBFBA92A}"/>
              </a:ext>
            </a:extLst>
          </p:cNvPr>
          <p:cNvSpPr/>
          <p:nvPr/>
        </p:nvSpPr>
        <p:spPr>
          <a:xfrm>
            <a:off x="5786284" y="3672771"/>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F801DE-8F8E-0882-45EC-704DB0197F32}"/>
              </a:ext>
            </a:extLst>
          </p:cNvPr>
          <p:cNvSpPr/>
          <p:nvPr/>
        </p:nvSpPr>
        <p:spPr>
          <a:xfrm>
            <a:off x="8947150" y="3806147"/>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7340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DCDB-9C09-4823-1AB5-5248FF14EE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50D694-DFCD-ED1C-6861-52F2169937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206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Tree>
    <p:extLst>
      <p:ext uri="{BB962C8B-B14F-4D97-AF65-F5344CB8AC3E}">
        <p14:creationId xmlns:p14="http://schemas.microsoft.com/office/powerpoint/2010/main" val="3636549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520D74-5145-CE83-34D9-1017B7908407}"/>
                  </a:ext>
                </a:extLst>
              </p:cNvPr>
              <p:cNvSpPr txBox="1"/>
              <p:nvPr/>
            </p:nvSpPr>
            <p:spPr>
              <a:xfrm>
                <a:off x="835994" y="2985584"/>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C6520D74-5145-CE83-34D9-1017B7908407}"/>
                  </a:ext>
                </a:extLst>
              </p:cNvPr>
              <p:cNvSpPr txBox="1">
                <a:spLocks noRot="1" noChangeAspect="1" noMove="1" noResize="1" noEditPoints="1" noAdjustHandles="1" noChangeArrowheads="1" noChangeShapeType="1" noTextEdit="1"/>
              </p:cNvSpPr>
              <p:nvPr/>
            </p:nvSpPr>
            <p:spPr>
              <a:xfrm>
                <a:off x="835994" y="2985584"/>
                <a:ext cx="4001311" cy="793359"/>
              </a:xfrm>
              <a:prstGeom prst="rect">
                <a:avLst/>
              </a:prstGeom>
              <a:blipFill>
                <a:blip r:embed="rId2"/>
                <a:stretch>
                  <a:fillRect l="-946"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19B0CA-D35D-B007-F388-CF6F23C972EF}"/>
                  </a:ext>
                </a:extLst>
              </p:cNvPr>
              <p:cNvSpPr txBox="1"/>
              <p:nvPr/>
            </p:nvSpPr>
            <p:spPr>
              <a:xfrm>
                <a:off x="835993" y="3929743"/>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7" name="TextBox 6">
                <a:extLst>
                  <a:ext uri="{FF2B5EF4-FFF2-40B4-BE49-F238E27FC236}">
                    <a16:creationId xmlns:a16="http://schemas.microsoft.com/office/drawing/2014/main" id="{1319B0CA-D35D-B007-F388-CF6F23C972EF}"/>
                  </a:ext>
                </a:extLst>
              </p:cNvPr>
              <p:cNvSpPr txBox="1">
                <a:spLocks noRot="1" noChangeAspect="1" noMove="1" noResize="1" noEditPoints="1" noAdjustHandles="1" noChangeArrowheads="1" noChangeShapeType="1" noTextEdit="1"/>
              </p:cNvSpPr>
              <p:nvPr/>
            </p:nvSpPr>
            <p:spPr>
              <a:xfrm>
                <a:off x="835993" y="3929743"/>
                <a:ext cx="4001311" cy="793359"/>
              </a:xfrm>
              <a:prstGeom prst="rect">
                <a:avLst/>
              </a:prstGeom>
              <a:blipFill>
                <a:blip r:embed="rId3"/>
                <a:stretch>
                  <a:fillRect l="-1262" t="-3175" b="-7937"/>
                </a:stretch>
              </a:blipFill>
            </p:spPr>
            <p:txBody>
              <a:bodyPr/>
              <a:lstStyle/>
              <a:p>
                <a:r>
                  <a:rPr lang="en-US">
                    <a:noFill/>
                  </a:rPr>
                  <a:t> </a:t>
                </a:r>
              </a:p>
            </p:txBody>
          </p:sp>
        </mc:Fallback>
      </mc:AlternateContent>
    </p:spTree>
    <p:extLst>
      <p:ext uri="{BB962C8B-B14F-4D97-AF65-F5344CB8AC3E}">
        <p14:creationId xmlns:p14="http://schemas.microsoft.com/office/powerpoint/2010/main" val="3500027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743D82-0726-7EB0-85D8-917BF9125BD0}"/>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8A743D82-0726-7EB0-85D8-917BF9125BD0}"/>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2EA82E-F4D1-45AA-CAFB-FB63E162929D}"/>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632EA82E-F4D1-45AA-CAFB-FB63E162929D}"/>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916672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latin typeface="Helvetica" pitchFamily="2" charset="0"/>
              </a:rPr>
              <a:t>intraspecies competition of species 1 (akin to logistic growth)</a:t>
            </a:r>
            <a:endParaRPr lang="en-US" dirty="0">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latin typeface="Helvetica" pitchFamily="2" charset="0"/>
              </a:rPr>
              <a:t>intraspecies competition of species 2</a:t>
            </a:r>
            <a:endParaRPr lang="en-US" dirty="0">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41B4F313-AF7B-76ED-903C-C69CF022500C}"/>
              </a:ext>
            </a:extLst>
          </p:cNvPr>
          <p:cNvSpPr txBox="1"/>
          <p:nvPr/>
        </p:nvSpPr>
        <p:spPr>
          <a:xfrm>
            <a:off x="6941364" y="1211067"/>
            <a:ext cx="4257904" cy="3046988"/>
          </a:xfrm>
          <a:prstGeom prst="rect">
            <a:avLst/>
          </a:prstGeom>
          <a:noFill/>
        </p:spPr>
        <p:txBody>
          <a:bodyPr wrap="square">
            <a:spAutoFit/>
          </a:bodyPr>
          <a:lstStyle/>
          <a:p>
            <a:pPr algn="ctr"/>
            <a:r>
              <a:rPr lang="en-US" sz="2400" dirty="0">
                <a:latin typeface="Helvetica" pitchFamily="2" charset="0"/>
              </a:rPr>
              <a:t>Each species is </a:t>
            </a:r>
            <a:r>
              <a:rPr lang="en-US" sz="2400" b="1" dirty="0">
                <a:solidFill>
                  <a:srgbClr val="C00000"/>
                </a:solidFill>
                <a:latin typeface="Helvetica" pitchFamily="2" charset="0"/>
              </a:rPr>
              <a:t>self-regulated </a:t>
            </a:r>
            <a:r>
              <a:rPr lang="en-US" sz="2400" dirty="0">
                <a:latin typeface="Helvetica" pitchFamily="2" charset="0"/>
              </a:rPr>
              <a:t>by logistic growth and its own carrying capacity (</a:t>
            </a:r>
            <a:r>
              <a:rPr lang="en-US" sz="2400" b="1" dirty="0">
                <a:solidFill>
                  <a:srgbClr val="C00000"/>
                </a:solidFill>
                <a:latin typeface="Helvetica" pitchFamily="2" charset="0"/>
              </a:rPr>
              <a:t>K</a:t>
            </a:r>
            <a:r>
              <a:rPr lang="en-US" sz="2400" dirty="0">
                <a:latin typeface="Helvetica" pitchFamily="2" charset="0"/>
              </a:rPr>
              <a:t>) and growth rate (</a:t>
            </a:r>
            <a:r>
              <a:rPr lang="en-US" sz="2400" b="1" dirty="0">
                <a:solidFill>
                  <a:srgbClr val="C00000"/>
                </a:solidFill>
                <a:latin typeface="Helvetica" pitchFamily="2" charset="0"/>
              </a:rPr>
              <a:t>r</a:t>
            </a:r>
            <a:r>
              <a:rPr lang="en-US" sz="2400" dirty="0">
                <a:latin typeface="Helvetica" pitchFamily="2" charset="0"/>
              </a:rPr>
              <a:t>).</a:t>
            </a:r>
          </a:p>
          <a:p>
            <a:pPr algn="ctr"/>
            <a:endParaRPr lang="en-US" sz="2400" dirty="0">
              <a:effectLst/>
              <a:latin typeface="Helvetica" pitchFamily="2" charset="0"/>
            </a:endParaRPr>
          </a:p>
          <a:p>
            <a:pPr algn="ctr"/>
            <a:r>
              <a:rPr lang="en-US" sz="2400" dirty="0">
                <a:latin typeface="Helvetica" pitchFamily="2" charset="0"/>
              </a:rPr>
              <a:t>But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
        <p:nvSpPr>
          <p:cNvPr id="16" name="Rectangle 15">
            <a:extLst>
              <a:ext uri="{FF2B5EF4-FFF2-40B4-BE49-F238E27FC236}">
                <a16:creationId xmlns:a16="http://schemas.microsoft.com/office/drawing/2014/main" id="{803FC051-72D0-0A5A-0600-194C0061C625}"/>
              </a:ext>
            </a:extLst>
          </p:cNvPr>
          <p:cNvSpPr/>
          <p:nvPr/>
        </p:nvSpPr>
        <p:spPr>
          <a:xfrm>
            <a:off x="6719583" y="2928258"/>
            <a:ext cx="4658469" cy="2669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44EAEF-A13A-DE0B-9EA5-29C551A25AB3}"/>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i="1">
                                  <a:solidFill>
                                    <a:srgbClr val="C00000"/>
                                  </a:solidFill>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EF44EAEF-A13A-DE0B-9EA5-29C551A25AB3}"/>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720174-F950-3541-7E1E-A69F12491EDE}"/>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E4720174-F950-3541-7E1E-A69F12491EDE}"/>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105729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0" name="TextBox 9">
            <a:extLst>
              <a:ext uri="{FF2B5EF4-FFF2-40B4-BE49-F238E27FC236}">
                <a16:creationId xmlns:a16="http://schemas.microsoft.com/office/drawing/2014/main" id="{E3E69244-CCE6-350E-1AF7-BC2D63C29289}"/>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2" name="TextBox 11">
            <a:extLst>
              <a:ext uri="{FF2B5EF4-FFF2-40B4-BE49-F238E27FC236}">
                <a16:creationId xmlns:a16="http://schemas.microsoft.com/office/drawing/2014/main" id="{5BFED01A-79C4-CE7B-7ADA-20EDEAF053C5}"/>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3" name="Right Brace 12">
            <a:extLst>
              <a:ext uri="{FF2B5EF4-FFF2-40B4-BE49-F238E27FC236}">
                <a16:creationId xmlns:a16="http://schemas.microsoft.com/office/drawing/2014/main" id="{500C60E7-5B0A-E05E-4463-437A1FA7837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94883A-5D05-A82A-2D9E-0931B04C3491}"/>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2294883A-5D05-A82A-2D9E-0931B04C3491}"/>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8823B9-AB8D-0120-6168-CCAED20B5B22}"/>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3E8823B9-AB8D-0120-6168-CCAED20B5B22}"/>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4C2959A8-F1FD-BFA7-7853-78E7308DB295}"/>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1" name="TextBox 20">
            <a:extLst>
              <a:ext uri="{FF2B5EF4-FFF2-40B4-BE49-F238E27FC236}">
                <a16:creationId xmlns:a16="http://schemas.microsoft.com/office/drawing/2014/main" id="{2604017E-A32B-233A-BEB0-1C4607A38368}"/>
              </a:ext>
            </a:extLst>
          </p:cNvPr>
          <p:cNvSpPr txBox="1"/>
          <p:nvPr/>
        </p:nvSpPr>
        <p:spPr>
          <a:xfrm>
            <a:off x="6941364" y="1211067"/>
            <a:ext cx="4257904" cy="3416320"/>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Tree>
    <p:extLst>
      <p:ext uri="{BB962C8B-B14F-4D97-AF65-F5344CB8AC3E}">
        <p14:creationId xmlns:p14="http://schemas.microsoft.com/office/powerpoint/2010/main" val="421569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6" name="Content Placeholder 5">
            <a:extLst>
              <a:ext uri="{FF2B5EF4-FFF2-40B4-BE49-F238E27FC236}">
                <a16:creationId xmlns:a16="http://schemas.microsoft.com/office/drawing/2014/main" id="{87A7B85D-3FCD-D1C5-7B8F-2E6282381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32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451162-EAB6-618D-0E27-112D2A5C881A}"/>
                  </a:ext>
                </a:extLst>
              </p:cNvPr>
              <p:cNvSpPr txBox="1"/>
              <p:nvPr/>
            </p:nvSpPr>
            <p:spPr>
              <a:xfrm>
                <a:off x="6941364" y="1211067"/>
                <a:ext cx="4257904" cy="6370975"/>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regulated by the density of   its competitor (e.g. for a specific resource).</a:t>
                </a:r>
                <a:endParaRPr lang="en-US" sz="2400" dirty="0">
                  <a:effectLst/>
                  <a:latin typeface="Helvetica" pitchFamily="2" charset="0"/>
                </a:endParaRP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𝟏𝟐</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2 on the population of species 1</a:t>
                </a: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𝟐𝟏</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1 on the population of species 2</a:t>
                </a:r>
              </a:p>
              <a:p>
                <a:pPr algn="ctr"/>
                <a:endParaRPr lang="en-US" sz="2400" dirty="0">
                  <a:latin typeface="Helvetica" pitchFamily="2" charset="0"/>
                </a:endParaRPr>
              </a:p>
              <a:p>
                <a:pPr algn="ctr"/>
                <a:endParaRPr lang="en-US" sz="2400" dirty="0">
                  <a:effectLst/>
                  <a:latin typeface="Helvetica" pitchFamily="2" charset="0"/>
                </a:endParaRPr>
              </a:p>
            </p:txBody>
          </p:sp>
        </mc:Choice>
        <mc:Fallback xmlns="">
          <p:sp>
            <p:nvSpPr>
              <p:cNvPr id="6" name="TextBox 5">
                <a:extLst>
                  <a:ext uri="{FF2B5EF4-FFF2-40B4-BE49-F238E27FC236}">
                    <a16:creationId xmlns:a16="http://schemas.microsoft.com/office/drawing/2014/main" id="{64451162-EAB6-618D-0E27-112D2A5C881A}"/>
                  </a:ext>
                </a:extLst>
              </p:cNvPr>
              <p:cNvSpPr txBox="1">
                <a:spLocks noRot="1" noChangeAspect="1" noMove="1" noResize="1" noEditPoints="1" noAdjustHandles="1" noChangeArrowheads="1" noChangeShapeType="1" noTextEdit="1"/>
              </p:cNvSpPr>
              <p:nvPr/>
            </p:nvSpPr>
            <p:spPr>
              <a:xfrm>
                <a:off x="6941364" y="1211067"/>
                <a:ext cx="4257904" cy="6370975"/>
              </a:xfrm>
              <a:prstGeom prst="rect">
                <a:avLst/>
              </a:prstGeom>
              <a:blipFill>
                <a:blip r:embed="rId2"/>
                <a:stretch>
                  <a:fillRect l="-298" t="-795" r="-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ea typeface="Cambria Math" panose="02040503050406030204" pitchFamily="18" charset="0"/>
                                </a:rPr>
                                <m:t>𝛼</m:t>
                              </m:r>
                            </m:e>
                            <m:sub>
                              <m:r>
                                <a:rPr lang="en-US" sz="2500" b="0" i="1">
                                  <a:solidFill>
                                    <a:srgbClr val="C00000"/>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0FBD792-505B-5166-68B4-F7F8794A262F}"/>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b="0" i="1" smtClean="0">
                                  <a:solidFill>
                                    <a:srgbClr val="C00000"/>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6" name="TextBox 15">
                <a:extLst>
                  <a:ext uri="{FF2B5EF4-FFF2-40B4-BE49-F238E27FC236}">
                    <a16:creationId xmlns:a16="http://schemas.microsoft.com/office/drawing/2014/main" id="{40FBD792-505B-5166-68B4-F7F8794A262F}"/>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7CC8372-5252-8E7B-5751-0E22038D17FC}"/>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8" name="TextBox 17">
            <a:extLst>
              <a:ext uri="{FF2B5EF4-FFF2-40B4-BE49-F238E27FC236}">
                <a16:creationId xmlns:a16="http://schemas.microsoft.com/office/drawing/2014/main" id="{FDBFFE0D-18A2-E0CD-8C8A-A61A7E833BCF}"/>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9" name="Right Brace 18">
            <a:extLst>
              <a:ext uri="{FF2B5EF4-FFF2-40B4-BE49-F238E27FC236}">
                <a16:creationId xmlns:a16="http://schemas.microsoft.com/office/drawing/2014/main" id="{AFF3223B-C26A-C88C-FC88-A7A1B6F6794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0" name="Right Brace 19">
            <a:extLst>
              <a:ext uri="{FF2B5EF4-FFF2-40B4-BE49-F238E27FC236}">
                <a16:creationId xmlns:a16="http://schemas.microsoft.com/office/drawing/2014/main" id="{A4D43EE8-5B3B-2078-A4A9-34D67DA15218}"/>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Tree>
    <p:extLst>
      <p:ext uri="{BB962C8B-B14F-4D97-AF65-F5344CB8AC3E}">
        <p14:creationId xmlns:p14="http://schemas.microsoft.com/office/powerpoint/2010/main" val="3157179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245362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4293075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344512"/>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9" y="4400138"/>
            <a:ext cx="6479205" cy="430887"/>
          </a:xfrm>
          <a:prstGeom prst="rect">
            <a:avLst/>
          </a:prstGeom>
          <a:noFill/>
        </p:spPr>
        <p:txBody>
          <a:bodyPr wrap="square">
            <a:spAutoFit/>
          </a:bodyPr>
          <a:lstStyle/>
          <a:p>
            <a:r>
              <a:rPr lang="en-US" sz="2200" dirty="0">
                <a:latin typeface="Helvetica" pitchFamily="2" charset="0"/>
              </a:rPr>
              <a:t>Trivial.</a:t>
            </a:r>
            <a:endParaRPr lang="en-US" dirty="0">
              <a:effectLst/>
              <a:latin typeface="Helvetica" pitchFamily="2" charset="0"/>
            </a:endParaRPr>
          </a:p>
        </p:txBody>
      </p:sp>
    </p:spTree>
    <p:extLst>
      <p:ext uri="{BB962C8B-B14F-4D97-AF65-F5344CB8AC3E}">
        <p14:creationId xmlns:p14="http://schemas.microsoft.com/office/powerpoint/2010/main" val="3234412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892056"/>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6" y="4938454"/>
            <a:ext cx="6479205" cy="430887"/>
          </a:xfrm>
          <a:prstGeom prst="rect">
            <a:avLst/>
          </a:prstGeom>
          <a:noFill/>
        </p:spPr>
        <p:txBody>
          <a:bodyPr wrap="square">
            <a:spAutoFit/>
          </a:bodyPr>
          <a:lstStyle/>
          <a:p>
            <a:r>
              <a:rPr lang="en-US" sz="2200" dirty="0">
                <a:latin typeface="Helvetica" pitchFamily="2" charset="0"/>
              </a:rPr>
              <a:t>Species 1 extinct. Species 2 at carrying capacity. </a:t>
            </a:r>
            <a:endParaRPr lang="en-US" dirty="0">
              <a:effectLst/>
              <a:latin typeface="Helvetica" pitchFamily="2" charset="0"/>
            </a:endParaRPr>
          </a:p>
        </p:txBody>
      </p:sp>
    </p:spTree>
    <p:extLst>
      <p:ext uri="{BB962C8B-B14F-4D97-AF65-F5344CB8AC3E}">
        <p14:creationId xmlns:p14="http://schemas.microsoft.com/office/powerpoint/2010/main" val="2750833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369341"/>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015340" y="5415611"/>
            <a:ext cx="6479205" cy="430887"/>
          </a:xfrm>
          <a:prstGeom prst="rect">
            <a:avLst/>
          </a:prstGeom>
          <a:noFill/>
        </p:spPr>
        <p:txBody>
          <a:bodyPr wrap="square">
            <a:spAutoFit/>
          </a:bodyPr>
          <a:lstStyle/>
          <a:p>
            <a:r>
              <a:rPr lang="en-US" sz="2200" dirty="0">
                <a:latin typeface="Helvetica" pitchFamily="2" charset="0"/>
              </a:rPr>
              <a:t>Species 2 extinct. Species 1 at carrying capacity. </a:t>
            </a:r>
            <a:endParaRPr lang="en-US" dirty="0">
              <a:effectLst/>
              <a:latin typeface="Helvetica" pitchFamily="2" charset="0"/>
            </a:endParaRPr>
          </a:p>
        </p:txBody>
      </p:sp>
    </p:spTree>
    <p:extLst>
      <p:ext uri="{BB962C8B-B14F-4D97-AF65-F5344CB8AC3E}">
        <p14:creationId xmlns:p14="http://schemas.microsoft.com/office/powerpoint/2010/main" val="2147345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802016"/>
            <a:ext cx="5501626" cy="930556"/>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4D8EAD-CC50-C7F3-C392-83080F5898A1}"/>
                  </a:ext>
                </a:extLst>
              </p:cNvPr>
              <p:cNvSpPr txBox="1"/>
              <p:nvPr/>
            </p:nvSpPr>
            <p:spPr>
              <a:xfrm>
                <a:off x="720631" y="5897921"/>
                <a:ext cx="6479205" cy="7832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 </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num>
                        <m:den>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den>
                      </m:f>
                      <m:r>
                        <a:rPr lang="en-US" sz="2500" b="0" i="1" smtClean="0">
                          <a:latin typeface="Cambria Math" panose="02040503050406030204" pitchFamily="18" charset="0"/>
                        </a:rPr>
                        <m:t> ;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r>
                            <a:rPr lang="en-US" sz="2500" i="1">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den>
                      </m:f>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074D8EAD-CC50-C7F3-C392-83080F5898A1}"/>
                  </a:ext>
                </a:extLst>
              </p:cNvPr>
              <p:cNvSpPr txBox="1">
                <a:spLocks noRot="1" noChangeAspect="1" noMove="1" noResize="1" noEditPoints="1" noAdjustHandles="1" noChangeArrowheads="1" noChangeShapeType="1" noTextEdit="1"/>
              </p:cNvSpPr>
              <p:nvPr/>
            </p:nvSpPr>
            <p:spPr>
              <a:xfrm>
                <a:off x="720631" y="5897921"/>
                <a:ext cx="6479205" cy="783228"/>
              </a:xfrm>
              <a:prstGeom prst="rect">
                <a:avLst/>
              </a:prstGeom>
              <a:blipFill>
                <a:blip r:embed="rId7"/>
                <a:stretch>
                  <a:fillRect l="-1174" t="-1587" b="-634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6096000" y="6143797"/>
            <a:ext cx="1964813" cy="430887"/>
          </a:xfrm>
          <a:prstGeom prst="rect">
            <a:avLst/>
          </a:prstGeom>
          <a:noFill/>
        </p:spPr>
        <p:txBody>
          <a:bodyPr wrap="square">
            <a:spAutoFit/>
          </a:bodyPr>
          <a:lstStyle/>
          <a:p>
            <a:r>
              <a:rPr lang="en-US" sz="2200" dirty="0">
                <a:latin typeface="Helvetica" pitchFamily="2" charset="0"/>
              </a:rPr>
              <a:t>Coexistence.</a:t>
            </a:r>
            <a:endParaRPr lang="en-US" dirty="0">
              <a:effectLst/>
              <a:latin typeface="Helvetica" pitchFamily="2" charset="0"/>
            </a:endParaRPr>
          </a:p>
        </p:txBody>
      </p:sp>
    </p:spTree>
    <p:extLst>
      <p:ext uri="{BB962C8B-B14F-4D97-AF65-F5344CB8AC3E}">
        <p14:creationId xmlns:p14="http://schemas.microsoft.com/office/powerpoint/2010/main" val="3429112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1411705" y="966996"/>
            <a:ext cx="960922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the conditions when the rate of change for one species is not changing!</a:t>
            </a:r>
            <a:endParaRPr lang="en-US" sz="2400" dirty="0"/>
          </a:p>
        </p:txBody>
      </p:sp>
    </p:spTree>
    <p:extLst>
      <p:ext uri="{BB962C8B-B14F-4D97-AF65-F5344CB8AC3E}">
        <p14:creationId xmlns:p14="http://schemas.microsoft.com/office/powerpoint/2010/main" val="4279945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F16726D-A172-9E00-49D0-246EFED32F72}"/>
              </a:ext>
            </a:extLst>
          </p:cNvPr>
          <p:cNvSpPr>
            <a:spLocks noGrp="1"/>
          </p:cNvSpPr>
          <p:nvPr>
            <p:ph idx="1"/>
          </p:nvPr>
        </p:nvSpPr>
        <p:spPr>
          <a:xfrm>
            <a:off x="834189" y="1761456"/>
            <a:ext cx="9753600" cy="4351338"/>
          </a:xfrm>
        </p:spPr>
        <p:txBody>
          <a:bodyPr/>
          <a:lstStyle/>
          <a:p>
            <a:pPr marL="0" indent="0" algn="ctr">
              <a:buNone/>
            </a:pPr>
            <a:r>
              <a:rPr lang="en-US" dirty="0">
                <a:highlight>
                  <a:srgbClr val="FFFF00"/>
                </a:highlight>
              </a:rPr>
              <a:t>For 2024, explain these phase planes as trajectories of the system. Each nullcline represents the conditions under which the RATE of change for each species is not changing. The two will eventually converge to the equilibria but at different rates. That rate will cease changing for each species when you reach the nullcline.</a:t>
            </a:r>
          </a:p>
          <a:p>
            <a:pPr marL="0" indent="0" algn="ctr">
              <a:buNone/>
            </a:pPr>
            <a:endParaRPr lang="en-US" dirty="0">
              <a:highlight>
                <a:srgbClr val="FFFF00"/>
              </a:highlight>
            </a:endParaRPr>
          </a:p>
          <a:p>
            <a:pPr marL="0" indent="0" algn="ctr">
              <a:buNone/>
            </a:pPr>
            <a:r>
              <a:rPr lang="en-US" dirty="0">
                <a:highlight>
                  <a:srgbClr val="FFFF00"/>
                </a:highlight>
              </a:rPr>
              <a:t>Also would be helpful to show the time series of the two species and how that translates to the nullcline.</a:t>
            </a:r>
          </a:p>
        </p:txBody>
      </p:sp>
    </p:spTree>
    <p:extLst>
      <p:ext uri="{BB962C8B-B14F-4D97-AF65-F5344CB8AC3E}">
        <p14:creationId xmlns:p14="http://schemas.microsoft.com/office/powerpoint/2010/main" val="4036357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254AD189-0E87-1F3C-3ABB-E047D2DBAE57}"/>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7"/>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8"/>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294176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4" name="Rectangle 3">
            <a:extLst>
              <a:ext uri="{FF2B5EF4-FFF2-40B4-BE49-F238E27FC236}">
                <a16:creationId xmlns:a16="http://schemas.microsoft.com/office/drawing/2014/main" id="{9DD7C9FA-0738-F6BA-7947-24BFAAA9CF4F}"/>
              </a:ext>
            </a:extLst>
          </p:cNvPr>
          <p:cNvSpPr/>
          <p:nvPr/>
        </p:nvSpPr>
        <p:spPr>
          <a:xfrm>
            <a:off x="368312" y="2934585"/>
            <a:ext cx="11303540" cy="3865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80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7"/>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8"/>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9"/>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363706-261D-72AA-AA94-0FE475F7D7DD}"/>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 name="TextBox 1">
                <a:extLst>
                  <a:ext uri="{FF2B5EF4-FFF2-40B4-BE49-F238E27FC236}">
                    <a16:creationId xmlns:a16="http://schemas.microsoft.com/office/drawing/2014/main" id="{9D363706-261D-72AA-AA94-0FE475F7D7DD}"/>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4C63B12A-E167-9301-2F24-4827CF57E66F}"/>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159441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98570B-F54F-73D6-254A-8ACD81F8D0F8}"/>
              </a:ext>
            </a:extLst>
          </p:cNvPr>
          <p:cNvSpPr/>
          <p:nvPr/>
        </p:nvSpPr>
        <p:spPr>
          <a:xfrm>
            <a:off x="1190445"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84687-9132-6761-7AFC-A6C06B375E82}"/>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B4CF91-B904-C61D-81C4-761F585381C1}"/>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34B4CF91-B904-C61D-81C4-761F585381C1}"/>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F372DC-5074-29B8-46AA-EB6DF23A583D}"/>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0" name="TextBox 9">
                <a:extLst>
                  <a:ext uri="{FF2B5EF4-FFF2-40B4-BE49-F238E27FC236}">
                    <a16:creationId xmlns:a16="http://schemas.microsoft.com/office/drawing/2014/main" id="{DBF372DC-5074-29B8-46AA-EB6DF23A583D}"/>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DA9BEC-0723-66A9-83DF-5259A0C522A8}"/>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1" name="TextBox 10">
                <a:extLst>
                  <a:ext uri="{FF2B5EF4-FFF2-40B4-BE49-F238E27FC236}">
                    <a16:creationId xmlns:a16="http://schemas.microsoft.com/office/drawing/2014/main" id="{1FDA9BEC-0723-66A9-83DF-5259A0C522A8}"/>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CF7287-C424-B83B-D138-417E40EFB2B5}"/>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A9A27-9698-AFE8-3820-5450EF8F9873}"/>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1" name="TextBox 20">
                <a:extLst>
                  <a:ext uri="{FF2B5EF4-FFF2-40B4-BE49-F238E27FC236}">
                    <a16:creationId xmlns:a16="http://schemas.microsoft.com/office/drawing/2014/main" id="{65AA9A27-9698-AFE8-3820-5450EF8F9873}"/>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9"/>
                <a:stretch>
                  <a:fillRect l="-1905" t="-4545" b="-20455"/>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24A2CA9-38CB-674F-9200-A45A08921051}"/>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5238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6BB973-F070-29E0-68A0-018E1D59E37B}"/>
              </a:ext>
            </a:extLst>
          </p:cNvPr>
          <p:cNvSpPr/>
          <p:nvPr/>
        </p:nvSpPr>
        <p:spPr>
          <a:xfrm>
            <a:off x="1828799" y="3916454"/>
            <a:ext cx="2346385" cy="7351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624F5A-07F5-C9AF-06A4-0D5EC949B7AE}"/>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i="1">
                            <a:solidFill>
                              <a:srgbClr val="0070C0"/>
                            </a:solidFill>
                            <a:latin typeface="Cambria Math" panose="02040503050406030204" pitchFamily="18" charset="0"/>
                          </a:rPr>
                          <m:t>1</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𝛼</m:t>
                        </m:r>
                      </m:e>
                      <m:sub>
                        <m:r>
                          <a:rPr lang="en-US" sz="2500" i="1">
                            <a:solidFill>
                              <a:srgbClr val="0070C0"/>
                            </a:solidFill>
                            <a:latin typeface="Cambria Math" panose="02040503050406030204" pitchFamily="18" charset="0"/>
                          </a:rPr>
                          <m:t>12</m:t>
                        </m:r>
                      </m:sub>
                    </m:sSub>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𝑥</m:t>
                        </m:r>
                      </m:e>
                      <m:sub>
                        <m:r>
                          <a:rPr lang="en-US" sz="2500" i="1">
                            <a:solidFill>
                              <a:srgbClr val="0070C0"/>
                            </a:solidFill>
                            <a:latin typeface="Cambria Math" panose="02040503050406030204" pitchFamily="18" charset="0"/>
                          </a:rPr>
                          <m:t>2</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𝐾</m:t>
                        </m:r>
                      </m:e>
                      <m:sub>
                        <m:r>
                          <a:rPr lang="en-US" sz="2500" i="1">
                            <a:solidFill>
                              <a:srgbClr val="0070C0"/>
                            </a:solidFill>
                            <a:latin typeface="Cambria Math" panose="02040503050406030204" pitchFamily="18" charset="0"/>
                          </a:rPr>
                          <m:t>1</m:t>
                        </m:r>
                      </m:sub>
                    </m:sSub>
                  </m:oMath>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07624F5A-07F5-C9AF-06A4-0D5EC949B7AE}"/>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6"/>
                <a:stretch>
                  <a:fillRect l="-3810" t="-25806" b="-48387"/>
                </a:stretch>
              </a:blipFill>
              <a:ln>
                <a:no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8"/>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10"/>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11"/>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FB839B-BB87-B28A-7A88-FF5A14DD9A50}"/>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2" name="TextBox 21">
                <a:extLst>
                  <a:ext uri="{FF2B5EF4-FFF2-40B4-BE49-F238E27FC236}">
                    <a16:creationId xmlns:a16="http://schemas.microsoft.com/office/drawing/2014/main" id="{46FB839B-BB87-B28A-7A88-FF5A14DD9A50}"/>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2"/>
                <a:stretch>
                  <a:fillRect l="-1905" t="-4545" b="-20455"/>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7BB41588-E54A-1DFB-F684-A36AB6FA4A62}"/>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42657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187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4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F2B56C7-F69D-3DBE-7074-B21EFEECCE3C}"/>
              </a:ext>
            </a:extLst>
          </p:cNvPr>
          <p:cNvCxnSpPr>
            <a:cxnSpLocks/>
          </p:cNvCxnSpPr>
          <p:nvPr/>
        </p:nvCxnSpPr>
        <p:spPr>
          <a:xfrm flipH="1">
            <a:off x="8644178" y="5135468"/>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0886CF-587B-5E37-62AE-9B244C9BD221}"/>
              </a:ext>
            </a:extLst>
          </p:cNvPr>
          <p:cNvCxnSpPr>
            <a:cxnSpLocks/>
          </p:cNvCxnSpPr>
          <p:nvPr/>
        </p:nvCxnSpPr>
        <p:spPr>
          <a:xfrm>
            <a:off x="7590542" y="5135468"/>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697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13438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134384"/>
              </a:xfrm>
              <a:prstGeom prst="rect">
                <a:avLst/>
              </a:prstGeom>
              <a:blipFill>
                <a:blip r:embed="rId2"/>
                <a:stretch>
                  <a:fillRect l="-1610" t="-1613" b="-282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B724EE-7902-07A1-B3F1-D078CAEF252A}"/>
                  </a:ext>
                </a:extLst>
              </p:cNvPr>
              <p:cNvSpPr txBox="1"/>
              <p:nvPr/>
            </p:nvSpPr>
            <p:spPr>
              <a:xfrm>
                <a:off x="6370173" y="1061427"/>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08B724EE-7902-07A1-B3F1-D078CAEF252A}"/>
                  </a:ext>
                </a:extLst>
              </p:cNvPr>
              <p:cNvSpPr txBox="1">
                <a:spLocks noRot="1" noChangeAspect="1" noMove="1" noResize="1" noEditPoints="1" noAdjustHandles="1" noChangeArrowheads="1" noChangeShapeType="1" noTextEdit="1"/>
              </p:cNvSpPr>
              <p:nvPr/>
            </p:nvSpPr>
            <p:spPr>
              <a:xfrm>
                <a:off x="6370173" y="1061427"/>
                <a:ext cx="6479207" cy="793359"/>
              </a:xfrm>
              <a:prstGeom prst="rect">
                <a:avLst/>
              </a:prstGeom>
              <a:blipFill>
                <a:blip r:embed="rId8"/>
                <a:stretch>
                  <a:fillRect t="-1587" b="-9524"/>
                </a:stretch>
              </a:blipFill>
            </p:spPr>
            <p:txBody>
              <a:bodyPr/>
              <a:lstStyle/>
              <a:p>
                <a:r>
                  <a:rPr lang="en-US">
                    <a:noFill/>
                  </a:rPr>
                  <a:t> </a:t>
                </a:r>
              </a:p>
            </p:txBody>
          </p:sp>
        </mc:Fallback>
      </mc:AlternateContent>
    </p:spTree>
    <p:extLst>
      <p:ext uri="{BB962C8B-B14F-4D97-AF65-F5344CB8AC3E}">
        <p14:creationId xmlns:p14="http://schemas.microsoft.com/office/powerpoint/2010/main" val="993556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2981923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46937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783025-1D8F-9911-1B18-BBB33951F34E}"/>
                  </a:ext>
                </a:extLst>
              </p:cNvPr>
              <p:cNvSpPr txBox="1"/>
              <p:nvPr/>
            </p:nvSpPr>
            <p:spPr>
              <a:xfrm>
                <a:off x="6370173" y="2658947"/>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75</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BF783025-1D8F-9911-1B18-BBB33951F34E}"/>
                  </a:ext>
                </a:extLst>
              </p:cNvPr>
              <p:cNvSpPr txBox="1">
                <a:spLocks noRot="1" noChangeAspect="1" noMove="1" noResize="1" noEditPoints="1" noAdjustHandles="1" noChangeArrowheads="1" noChangeShapeType="1" noTextEdit="1"/>
              </p:cNvSpPr>
              <p:nvPr/>
            </p:nvSpPr>
            <p:spPr>
              <a:xfrm>
                <a:off x="6370173" y="2658947"/>
                <a:ext cx="6479207" cy="738728"/>
              </a:xfrm>
              <a:prstGeom prst="rect">
                <a:avLst/>
              </a:prstGeom>
              <a:blipFill>
                <a:blip r:embed="rId11"/>
                <a:stretch>
                  <a:fillRect t="-3390" b="-13559"/>
                </a:stretch>
              </a:blipFill>
            </p:spPr>
            <p:txBody>
              <a:bodyPr/>
              <a:lstStyle/>
              <a:p>
                <a:r>
                  <a:rPr lang="en-US">
                    <a:noFill/>
                  </a:rPr>
                  <a:t> </a:t>
                </a:r>
              </a:p>
            </p:txBody>
          </p:sp>
        </mc:Fallback>
      </mc:AlternateContent>
    </p:spTree>
    <p:extLst>
      <p:ext uri="{BB962C8B-B14F-4D97-AF65-F5344CB8AC3E}">
        <p14:creationId xmlns:p14="http://schemas.microsoft.com/office/powerpoint/2010/main" val="75260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5" name="Rectangle 4">
            <a:extLst>
              <a:ext uri="{FF2B5EF4-FFF2-40B4-BE49-F238E27FC236}">
                <a16:creationId xmlns:a16="http://schemas.microsoft.com/office/drawing/2014/main" id="{6714524C-635D-6C3A-BD5E-F25F3664072D}"/>
              </a:ext>
            </a:extLst>
          </p:cNvPr>
          <p:cNvSpPr/>
          <p:nvPr/>
        </p:nvSpPr>
        <p:spPr>
          <a:xfrm>
            <a:off x="368312" y="4224130"/>
            <a:ext cx="11303540" cy="2575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339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6242FD-CDA3-DD05-F255-83DAFAF816C7}"/>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B96242FD-CDA3-DD05-F255-83DAFAF816C7}"/>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E710EA2-78BA-D483-4755-70E4DA0290B3}"/>
              </a:ext>
            </a:extLst>
          </p:cNvPr>
          <p:cNvCxnSpPr>
            <a:cxnSpLocks/>
          </p:cNvCxnSpPr>
          <p:nvPr/>
        </p:nvCxnSpPr>
        <p:spPr>
          <a:xfrm flipH="1">
            <a:off x="8137460" y="4456595"/>
            <a:ext cx="5736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970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3669735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596373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5DC24E-DCA5-04E0-7BE2-5F30F4317D79}"/>
                  </a:ext>
                </a:extLst>
              </p:cNvPr>
              <p:cNvSpPr txBox="1"/>
              <p:nvPr/>
            </p:nvSpPr>
            <p:spPr>
              <a:xfrm>
                <a:off x="6370173" y="2765666"/>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56</m:t>
                          </m:r>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B55DC24E-DCA5-04E0-7BE2-5F30F4317D79}"/>
                  </a:ext>
                </a:extLst>
              </p:cNvPr>
              <p:cNvSpPr txBox="1">
                <a:spLocks noRot="1" noChangeAspect="1" noMove="1" noResize="1" noEditPoints="1" noAdjustHandles="1" noChangeArrowheads="1" noChangeShapeType="1" noTextEdit="1"/>
              </p:cNvSpPr>
              <p:nvPr/>
            </p:nvSpPr>
            <p:spPr>
              <a:xfrm>
                <a:off x="6370173" y="2765666"/>
                <a:ext cx="6479207" cy="738728"/>
              </a:xfrm>
              <a:prstGeom prst="rect">
                <a:avLst/>
              </a:prstGeom>
              <a:blipFill>
                <a:blip r:embed="rId11"/>
                <a:stretch>
                  <a:fillRect t="-1695" b="-13559"/>
                </a:stretch>
              </a:blipFill>
            </p:spPr>
            <p:txBody>
              <a:bodyPr/>
              <a:lstStyle/>
              <a:p>
                <a:r>
                  <a:rPr lang="en-US">
                    <a:noFill/>
                  </a:rPr>
                  <a:t> </a:t>
                </a:r>
              </a:p>
            </p:txBody>
          </p:sp>
        </mc:Fallback>
      </mc:AlternateContent>
    </p:spTree>
    <p:extLst>
      <p:ext uri="{BB962C8B-B14F-4D97-AF65-F5344CB8AC3E}">
        <p14:creationId xmlns:p14="http://schemas.microsoft.com/office/powerpoint/2010/main" val="1297305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31C407-1FDF-2FAE-0F94-F35E7D2E0713}"/>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1231C407-1FDF-2FAE-0F94-F35E7D2E0713}"/>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BA93E7D-B556-2C09-92BF-41F97543F2A9}"/>
              </a:ext>
            </a:extLst>
          </p:cNvPr>
          <p:cNvCxnSpPr>
            <a:cxnSpLocks/>
          </p:cNvCxnSpPr>
          <p:nvPr/>
        </p:nvCxnSpPr>
        <p:spPr>
          <a:xfrm>
            <a:off x="7816282" y="4681609"/>
            <a:ext cx="2599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90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468F3D-94B8-88B2-74A0-B675074B9A24}"/>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2533627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5"/>
                <a:stretch>
                  <a:fillRect b="-8475"/>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FBD42C3-AFD0-0B02-103A-BDF49339E6E0}"/>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70625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086927"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FF15EA-6C0A-5280-66D8-3D53CF4767A8}"/>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 name="TextBox 4">
                <a:extLst>
                  <a:ext uri="{FF2B5EF4-FFF2-40B4-BE49-F238E27FC236}">
                    <a16:creationId xmlns:a16="http://schemas.microsoft.com/office/drawing/2014/main" id="{ECFF15EA-6C0A-5280-66D8-3D53CF4767A8}"/>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6"/>
                <a:stretch>
                  <a:fillRect l="-1905" t="-4545" b="-2045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B53CEDCE-BF7F-85FF-4A89-D24BB853ABD6}"/>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AA6E18-71C7-C164-E58F-0A92CECC057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E9AA6E18-71C7-C164-E58F-0A92CECC057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47E38F9-73B9-A5D1-7027-6B0CE96DAE9E}"/>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4" name="TextBox 23">
                <a:extLst>
                  <a:ext uri="{FF2B5EF4-FFF2-40B4-BE49-F238E27FC236}">
                    <a16:creationId xmlns:a16="http://schemas.microsoft.com/office/drawing/2014/main" id="{E47E38F9-73B9-A5D1-7027-6B0CE96DAE9E}"/>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860C8C12-AD9F-6DF0-4E34-ABAC3E7C897E}"/>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BADF8A-CF73-0179-04D0-6F1333D301A3}"/>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18436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725282" y="3881885"/>
            <a:ext cx="2391377" cy="707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D38E7-E21C-33B7-7615-744CEEA25DB0}"/>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549D38E7-E21C-33B7-7615-744CEEA25DB0}"/>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6"/>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72F5CB-B2AA-0DD6-A28B-71F540FC984F}"/>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𝑎</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oMath>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F572F5CB-B2AA-0DD6-A28B-71F540FC984F}"/>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7"/>
                <a:stretch>
                  <a:fillRect l="-3810" t="-25806" b="-48387"/>
                </a:stretch>
              </a:blipFill>
              <a:ln>
                <a:no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EB133F0-2540-0DA7-D1C9-A892442DD0EC}"/>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31" name="TextBox 30">
                <a:extLst>
                  <a:ext uri="{FF2B5EF4-FFF2-40B4-BE49-F238E27FC236}">
                    <a16:creationId xmlns:a16="http://schemas.microsoft.com/office/drawing/2014/main" id="{4EB133F0-2540-0DA7-D1C9-A892442DD0EC}"/>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11"/>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12"/>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13"/>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8191FA-C5C2-F3F0-B1A4-5EC2C4B64F0B}"/>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67746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spTree>
    <p:extLst>
      <p:ext uri="{BB962C8B-B14F-4D97-AF65-F5344CB8AC3E}">
        <p14:creationId xmlns:p14="http://schemas.microsoft.com/office/powerpoint/2010/main" val="392123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5" name="Rectangle 4">
            <a:extLst>
              <a:ext uri="{FF2B5EF4-FFF2-40B4-BE49-F238E27FC236}">
                <a16:creationId xmlns:a16="http://schemas.microsoft.com/office/drawing/2014/main" id="{F49FFFC7-9DB2-0EFB-1241-0E81B3AF94D9}"/>
              </a:ext>
            </a:extLst>
          </p:cNvPr>
          <p:cNvSpPr/>
          <p:nvPr/>
        </p:nvSpPr>
        <p:spPr>
          <a:xfrm>
            <a:off x="368312" y="5396948"/>
            <a:ext cx="11303540" cy="140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941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8"/>
                <a:stretch>
                  <a:fillRect l="-1610" t="-2381" b="-5952"/>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B97C6FB0-3101-0AE8-C61E-CD3CE3B5D8B1}"/>
              </a:ext>
            </a:extLst>
          </p:cNvPr>
          <p:cNvCxnSpPr>
            <a:cxnSpLocks/>
          </p:cNvCxnSpPr>
          <p:nvPr/>
        </p:nvCxnSpPr>
        <p:spPr>
          <a:xfrm>
            <a:off x="8377711" y="3793863"/>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E57432B-4268-CB9C-1208-91F5DEB057D8}"/>
              </a:ext>
            </a:extLst>
          </p:cNvPr>
          <p:cNvCxnSpPr>
            <a:cxnSpLocks/>
          </p:cNvCxnSpPr>
          <p:nvPr/>
        </p:nvCxnSpPr>
        <p:spPr>
          <a:xfrm flipV="1">
            <a:off x="8377711" y="4881745"/>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758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53449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endParaRPr lang="en-US" sz="2600" dirty="0"/>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534494"/>
              </a:xfrm>
              <a:prstGeom prst="rect">
                <a:avLst/>
              </a:prstGeom>
              <a:blipFill>
                <a:blip r:embed="rId3"/>
                <a:stretch>
                  <a:fillRect l="-1610" t="-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Tree>
    <p:extLst>
      <p:ext uri="{BB962C8B-B14F-4D97-AF65-F5344CB8AC3E}">
        <p14:creationId xmlns:p14="http://schemas.microsoft.com/office/powerpoint/2010/main" val="2604005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789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832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E9472C-8546-88C8-0953-50450D3BC66D}"/>
                  </a:ext>
                </a:extLst>
              </p:cNvPr>
              <p:cNvSpPr txBox="1"/>
              <p:nvPr/>
            </p:nvSpPr>
            <p:spPr>
              <a:xfrm>
                <a:off x="6534068" y="2788026"/>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1−1.3−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35</m:t>
                          </m:r>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D3E9472C-8546-88C8-0953-50450D3BC66D}"/>
                  </a:ext>
                </a:extLst>
              </p:cNvPr>
              <p:cNvSpPr txBox="1">
                <a:spLocks noRot="1" noChangeAspect="1" noMove="1" noResize="1" noEditPoints="1" noAdjustHandles="1" noChangeArrowheads="1" noChangeShapeType="1" noTextEdit="1"/>
              </p:cNvSpPr>
              <p:nvPr/>
            </p:nvSpPr>
            <p:spPr>
              <a:xfrm>
                <a:off x="6534068" y="2788026"/>
                <a:ext cx="6151418" cy="831061"/>
              </a:xfrm>
              <a:prstGeom prst="rect">
                <a:avLst/>
              </a:prstGeom>
              <a:blipFill>
                <a:blip r:embed="rId12"/>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1518963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6D20D6-C9C6-5348-0EF0-22C70D761BE9}"/>
                  </a:ext>
                </a:extLst>
              </p:cNvPr>
              <p:cNvSpPr txBox="1"/>
              <p:nvPr/>
            </p:nvSpPr>
            <p:spPr>
              <a:xfrm>
                <a:off x="5208848" y="2969090"/>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5E6D20D6-C9C6-5348-0EF0-22C70D761BE9}"/>
                  </a:ext>
                </a:extLst>
              </p:cNvPr>
              <p:cNvSpPr txBox="1">
                <a:spLocks noRot="1" noChangeAspect="1" noMove="1" noResize="1" noEditPoints="1" noAdjustHandles="1" noChangeArrowheads="1" noChangeShapeType="1" noTextEdit="1"/>
              </p:cNvSpPr>
              <p:nvPr/>
            </p:nvSpPr>
            <p:spPr>
              <a:xfrm>
                <a:off x="5208848" y="2969090"/>
                <a:ext cx="6151418" cy="822726"/>
              </a:xfrm>
              <a:prstGeom prst="rect">
                <a:avLst/>
              </a:prstGeom>
              <a:blipFill>
                <a:blip r:embed="rId10"/>
                <a:stretch>
                  <a:fillRect b="-606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14ED945-9EF7-F0B0-B343-F8C6D3E390F8}"/>
              </a:ext>
            </a:extLst>
          </p:cNvPr>
          <p:cNvCxnSpPr>
            <a:cxnSpLocks/>
          </p:cNvCxnSpPr>
          <p:nvPr/>
        </p:nvCxnSpPr>
        <p:spPr>
          <a:xfrm>
            <a:off x="9109034" y="4294949"/>
            <a:ext cx="0" cy="4250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F625FE-5C68-6E94-459E-71689A9C9ED6}"/>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5EF625FE-5C68-6E94-459E-71689A9C9ED6}"/>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2FE0707F-C03F-ED2B-AED9-3CB7358887FE}"/>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EDF5E3-0D26-0DF1-E59B-62D033047B2D}"/>
                  </a:ext>
                </a:extLst>
              </p:cNvPr>
              <p:cNvSpPr txBox="1"/>
              <p:nvPr/>
            </p:nvSpPr>
            <p:spPr>
              <a:xfrm>
                <a:off x="9119569" y="348184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2" name="TextBox 11">
                <a:extLst>
                  <a:ext uri="{FF2B5EF4-FFF2-40B4-BE49-F238E27FC236}">
                    <a16:creationId xmlns:a16="http://schemas.microsoft.com/office/drawing/2014/main" id="{BDEDF5E3-0D26-0DF1-E59B-62D033047B2D}"/>
                  </a:ext>
                </a:extLst>
              </p:cNvPr>
              <p:cNvSpPr txBox="1">
                <a:spLocks noRot="1" noChangeAspect="1" noMove="1" noResize="1" noEditPoints="1" noAdjustHandles="1" noChangeArrowheads="1" noChangeShapeType="1" noTextEdit="1"/>
              </p:cNvSpPr>
              <p:nvPr/>
            </p:nvSpPr>
            <p:spPr>
              <a:xfrm>
                <a:off x="9119569" y="3481849"/>
                <a:ext cx="718458" cy="46166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6848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15550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2677760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95AA9-C3A6-635B-362F-A74A3C3EC0C3}"/>
                  </a:ext>
                </a:extLst>
              </p:cNvPr>
              <p:cNvSpPr txBox="1"/>
              <p:nvPr/>
            </p:nvSpPr>
            <p:spPr>
              <a:xfrm>
                <a:off x="6607612" y="2899991"/>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11A95AA9-C3A6-635B-362F-A74A3C3EC0C3}"/>
                  </a:ext>
                </a:extLst>
              </p:cNvPr>
              <p:cNvSpPr txBox="1">
                <a:spLocks noRot="1" noChangeAspect="1" noMove="1" noResize="1" noEditPoints="1" noAdjustHandles="1" noChangeArrowheads="1" noChangeShapeType="1" noTextEdit="1"/>
              </p:cNvSpPr>
              <p:nvPr/>
            </p:nvSpPr>
            <p:spPr>
              <a:xfrm>
                <a:off x="6607612" y="2899991"/>
                <a:ext cx="6151418" cy="830868"/>
              </a:xfrm>
              <a:prstGeom prst="rect">
                <a:avLst/>
              </a:prstGeom>
              <a:blipFill>
                <a:blip r:embed="rId12"/>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2154536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4∗.3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E557D1-D77F-090A-B6A1-DD4FBCEC00A0}"/>
                  </a:ext>
                </a:extLst>
              </p:cNvPr>
              <p:cNvSpPr txBox="1"/>
              <p:nvPr/>
            </p:nvSpPr>
            <p:spPr>
              <a:xfrm>
                <a:off x="5424078" y="297890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0EE557D1-D77F-090A-B6A1-DD4FBCEC00A0}"/>
                  </a:ext>
                </a:extLst>
              </p:cNvPr>
              <p:cNvSpPr txBox="1">
                <a:spLocks noRot="1" noChangeAspect="1" noMove="1" noResize="1" noEditPoints="1" noAdjustHandles="1" noChangeArrowheads="1" noChangeShapeType="1" noTextEdit="1"/>
              </p:cNvSpPr>
              <p:nvPr/>
            </p:nvSpPr>
            <p:spPr>
              <a:xfrm>
                <a:off x="5424078" y="2978903"/>
                <a:ext cx="6151418" cy="822726"/>
              </a:xfrm>
              <a:prstGeom prst="rect">
                <a:avLst/>
              </a:prstGeom>
              <a:blipFill>
                <a:blip r:embed="rId12"/>
                <a:stretch>
                  <a:fillRect b="-606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3CBC64A-2B66-CCEB-2A33-9A0FB678456E}"/>
              </a:ext>
            </a:extLst>
          </p:cNvPr>
          <p:cNvCxnSpPr>
            <a:cxnSpLocks/>
          </p:cNvCxnSpPr>
          <p:nvPr/>
        </p:nvCxnSpPr>
        <p:spPr>
          <a:xfrm flipV="1">
            <a:off x="8381021" y="4755852"/>
            <a:ext cx="0" cy="253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08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Tree>
    <p:extLst>
      <p:ext uri="{BB962C8B-B14F-4D97-AF65-F5344CB8AC3E}">
        <p14:creationId xmlns:p14="http://schemas.microsoft.com/office/powerpoint/2010/main" val="1825630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50203FED-8C3C-0A01-A732-43AC8F95A936}"/>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9"/>
                <a:stretch>
                  <a:fillRect l="-1724" b="-7018"/>
                </a:stretch>
              </a:blipFill>
            </p:spPr>
            <p:txBody>
              <a:bodyPr/>
              <a:lstStyle/>
              <a:p>
                <a:r>
                  <a:rPr lang="en-US">
                    <a:noFill/>
                  </a:rPr>
                  <a:t> </a:t>
                </a:r>
              </a:p>
            </p:txBody>
          </p:sp>
        </mc:Fallback>
      </mc:AlternateContent>
    </p:spTree>
    <p:extLst>
      <p:ext uri="{BB962C8B-B14F-4D97-AF65-F5344CB8AC3E}">
        <p14:creationId xmlns:p14="http://schemas.microsoft.com/office/powerpoint/2010/main" val="9904865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5461495"/>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000" dirty="0"/>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5461495"/>
              </a:xfrm>
              <a:prstGeom prst="rect">
                <a:avLst/>
              </a:prstGeom>
              <a:blipFill>
                <a:blip r:embed="rId10"/>
                <a:stretch>
                  <a:fillRect l="-1639" t="-928" r="-1025" b="-208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2802658"/>
            <a:ext cx="6090888" cy="405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607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839BAA11-C186-984B-55E6-961A654C68F2}"/>
              </a:ext>
            </a:extLst>
          </p:cNvPr>
          <p:cNvCxnSpPr>
            <a:cxnSpLocks/>
          </p:cNvCxnSpPr>
          <p:nvPr/>
        </p:nvCxnSpPr>
        <p:spPr>
          <a:xfrm flipH="1">
            <a:off x="1783679" y="491602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D17EB62-0B9F-123D-3635-A198A312E805}"/>
              </a:ext>
            </a:extLst>
          </p:cNvPr>
          <p:cNvSpPr txBox="1"/>
          <p:nvPr/>
        </p:nvSpPr>
        <p:spPr>
          <a:xfrm>
            <a:off x="2626258" y="5840904"/>
            <a:ext cx="8049937" cy="892552"/>
          </a:xfrm>
          <a:prstGeom prst="rect">
            <a:avLst/>
          </a:prstGeom>
          <a:solidFill>
            <a:schemeClr val="bg1"/>
          </a:solidFill>
        </p:spPr>
        <p:txBody>
          <a:bodyPr wrap="square">
            <a:spAutoFit/>
          </a:bodyPr>
          <a:lstStyle/>
          <a:p>
            <a:pPr algn="ctr"/>
            <a:r>
              <a:rPr lang="en-US" sz="2600" dirty="0"/>
              <a:t>We can use vector addition 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1B9536-E955-5F12-3571-4CFA5627499E}"/>
                  </a:ext>
                </a:extLst>
              </p:cNvPr>
              <p:cNvSpPr txBox="1"/>
              <p:nvPr/>
            </p:nvSpPr>
            <p:spPr>
              <a:xfrm>
                <a:off x="3611747" y="494222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6" name="TextBox 5">
                <a:extLst>
                  <a:ext uri="{FF2B5EF4-FFF2-40B4-BE49-F238E27FC236}">
                    <a16:creationId xmlns:a16="http://schemas.microsoft.com/office/drawing/2014/main" id="{BC1B9536-E955-5F12-3571-4CFA5627499E}"/>
                  </a:ext>
                </a:extLst>
              </p:cNvPr>
              <p:cNvSpPr txBox="1">
                <a:spLocks noRot="1" noChangeAspect="1" noMove="1" noResize="1" noEditPoints="1" noAdjustHandles="1" noChangeArrowheads="1" noChangeShapeType="1" noTextEdit="1"/>
              </p:cNvSpPr>
              <p:nvPr/>
            </p:nvSpPr>
            <p:spPr>
              <a:xfrm>
                <a:off x="3611747" y="4942224"/>
                <a:ext cx="718458" cy="707886"/>
              </a:xfrm>
              <a:prstGeom prst="rect">
                <a:avLst/>
              </a:prstGeom>
              <a:blipFill>
                <a:blip r:embed="rId3"/>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28A89C-D620-1C35-7150-DC9EF2A6F681}"/>
                  </a:ext>
                </a:extLst>
              </p:cNvPr>
              <p:cNvSpPr txBox="1"/>
              <p:nvPr/>
            </p:nvSpPr>
            <p:spPr>
              <a:xfrm>
                <a:off x="1012752" y="326389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4" name="TextBox 13">
                <a:extLst>
                  <a:ext uri="{FF2B5EF4-FFF2-40B4-BE49-F238E27FC236}">
                    <a16:creationId xmlns:a16="http://schemas.microsoft.com/office/drawing/2014/main" id="{9328A89C-D620-1C35-7150-DC9EF2A6F681}"/>
                  </a:ext>
                </a:extLst>
              </p:cNvPr>
              <p:cNvSpPr txBox="1">
                <a:spLocks noRot="1" noChangeAspect="1" noMove="1" noResize="1" noEditPoints="1" noAdjustHandles="1" noChangeArrowheads="1" noChangeShapeType="1" noTextEdit="1"/>
              </p:cNvSpPr>
              <p:nvPr/>
            </p:nvSpPr>
            <p:spPr>
              <a:xfrm>
                <a:off x="1012752" y="3263893"/>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95562D-C3C5-67B4-1CF7-878488CD6F25}"/>
                  </a:ext>
                </a:extLst>
              </p:cNvPr>
              <p:cNvSpPr txBox="1"/>
              <p:nvPr/>
            </p:nvSpPr>
            <p:spPr>
              <a:xfrm>
                <a:off x="1360579" y="491837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5" name="TextBox 14">
                <a:extLst>
                  <a:ext uri="{FF2B5EF4-FFF2-40B4-BE49-F238E27FC236}">
                    <a16:creationId xmlns:a16="http://schemas.microsoft.com/office/drawing/2014/main" id="{4695562D-C3C5-67B4-1CF7-878488CD6F25}"/>
                  </a:ext>
                </a:extLst>
              </p:cNvPr>
              <p:cNvSpPr txBox="1">
                <a:spLocks noRot="1" noChangeAspect="1" noMove="1" noResize="1" noEditPoints="1" noAdjustHandles="1" noChangeArrowheads="1" noChangeShapeType="1" noTextEdit="1"/>
              </p:cNvSpPr>
              <p:nvPr/>
            </p:nvSpPr>
            <p:spPr>
              <a:xfrm>
                <a:off x="1360579" y="4918371"/>
                <a:ext cx="477613" cy="492443"/>
              </a:xfrm>
              <a:prstGeom prst="rect">
                <a:avLst/>
              </a:prstGeom>
              <a:blipFill>
                <a:blip r:embed="rId5"/>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1277B-2DFF-F8CF-39C4-FC03C2E77D35}"/>
              </a:ext>
            </a:extLst>
          </p:cNvPr>
          <p:cNvCxnSpPr>
            <a:cxnSpLocks/>
          </p:cNvCxnSpPr>
          <p:nvPr/>
        </p:nvCxnSpPr>
        <p:spPr>
          <a:xfrm>
            <a:off x="1794950" y="148158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08EB3F-1A43-7902-E105-D7C00DE5B2E8}"/>
              </a:ext>
            </a:extLst>
          </p:cNvPr>
          <p:cNvCxnSpPr>
            <a:cxnSpLocks/>
          </p:cNvCxnSpPr>
          <p:nvPr/>
        </p:nvCxnSpPr>
        <p:spPr>
          <a:xfrm>
            <a:off x="1731210" y="284296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E3C556F-1C33-3211-EC70-BDFA58C63CA7}"/>
              </a:ext>
            </a:extLst>
          </p:cNvPr>
          <p:cNvSpPr/>
          <p:nvPr/>
        </p:nvSpPr>
        <p:spPr>
          <a:xfrm>
            <a:off x="1643328" y="271407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66EFF9-DFA1-A41E-714B-5BCB42B89925}"/>
                  </a:ext>
                </a:extLst>
              </p:cNvPr>
              <p:cNvSpPr txBox="1"/>
              <p:nvPr/>
            </p:nvSpPr>
            <p:spPr>
              <a:xfrm>
                <a:off x="2785505" y="508458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3066EFF9-DFA1-A41E-714B-5BCB42B89925}"/>
                  </a:ext>
                </a:extLst>
              </p:cNvPr>
              <p:cNvSpPr txBox="1">
                <a:spLocks noRot="1" noChangeAspect="1" noMove="1" noResize="1" noEditPoints="1" noAdjustHandles="1" noChangeArrowheads="1" noChangeShapeType="1" noTextEdit="1"/>
              </p:cNvSpPr>
              <p:nvPr/>
            </p:nvSpPr>
            <p:spPr>
              <a:xfrm>
                <a:off x="2785505" y="5084586"/>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FA34A6-DB7F-96C5-5093-BAFC4DEAD765}"/>
                  </a:ext>
                </a:extLst>
              </p:cNvPr>
              <p:cNvSpPr txBox="1"/>
              <p:nvPr/>
            </p:nvSpPr>
            <p:spPr>
              <a:xfrm>
                <a:off x="968811" y="206959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DEFA34A6-DB7F-96C5-5093-BAFC4DEAD765}"/>
                  </a:ext>
                </a:extLst>
              </p:cNvPr>
              <p:cNvSpPr txBox="1">
                <a:spLocks noRot="1" noChangeAspect="1" noMove="1" noResize="1" noEditPoints="1" noAdjustHandles="1" noChangeArrowheads="1" noChangeShapeType="1" noTextEdit="1"/>
              </p:cNvSpPr>
              <p:nvPr/>
            </p:nvSpPr>
            <p:spPr>
              <a:xfrm>
                <a:off x="968811" y="2069597"/>
                <a:ext cx="718458" cy="844205"/>
              </a:xfrm>
              <a:prstGeom prst="rect">
                <a:avLst/>
              </a:prstGeom>
              <a:blipFill>
                <a:blip r:embed="rId7"/>
                <a:stretch>
                  <a:fillRect b="-2985"/>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57F6B1-0243-8E0B-648A-5D7C42956D9D}"/>
              </a:ext>
            </a:extLst>
          </p:cNvPr>
          <p:cNvSpPr/>
          <p:nvPr/>
        </p:nvSpPr>
        <p:spPr>
          <a:xfrm>
            <a:off x="3005377" y="47426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DFEE76D-DB4B-2805-A6EA-D9F4C1409751}"/>
              </a:ext>
            </a:extLst>
          </p:cNvPr>
          <p:cNvCxnSpPr>
            <a:cxnSpLocks/>
          </p:cNvCxnSpPr>
          <p:nvPr/>
        </p:nvCxnSpPr>
        <p:spPr>
          <a:xfrm flipH="1">
            <a:off x="3005377" y="441503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E43E99-BE22-A617-FA46-B68493B23A1D}"/>
              </a:ext>
            </a:extLst>
          </p:cNvPr>
          <p:cNvCxnSpPr>
            <a:cxnSpLocks/>
          </p:cNvCxnSpPr>
          <p:nvPr/>
        </p:nvCxnSpPr>
        <p:spPr>
          <a:xfrm>
            <a:off x="1951741" y="441503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B2A161-6925-0CDC-83C3-B3E26272E857}"/>
              </a:ext>
            </a:extLst>
          </p:cNvPr>
          <p:cNvCxnSpPr>
            <a:cxnSpLocks/>
            <a:endCxn id="28" idx="1"/>
          </p:cNvCxnSpPr>
          <p:nvPr/>
        </p:nvCxnSpPr>
        <p:spPr>
          <a:xfrm>
            <a:off x="7206279" y="364000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ADA803-B526-06BB-25D1-D90552ED1FC1}"/>
                  </a:ext>
                </a:extLst>
              </p:cNvPr>
              <p:cNvSpPr txBox="1"/>
              <p:nvPr/>
            </p:nvSpPr>
            <p:spPr>
              <a:xfrm>
                <a:off x="11372216" y="499464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7AADA803-B526-06BB-25D1-D90552ED1FC1}"/>
                  </a:ext>
                </a:extLst>
              </p:cNvPr>
              <p:cNvSpPr txBox="1">
                <a:spLocks noRot="1" noChangeAspect="1" noMove="1" noResize="1" noEditPoints="1" noAdjustHandles="1" noChangeArrowheads="1" noChangeShapeType="1" noTextEdit="1"/>
              </p:cNvSpPr>
              <p:nvPr/>
            </p:nvSpPr>
            <p:spPr>
              <a:xfrm>
                <a:off x="11372216" y="4994646"/>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9CB2C5-6A9D-4306-7FA9-2A3BB1EAB2BA}"/>
                  </a:ext>
                </a:extLst>
              </p:cNvPr>
              <p:cNvSpPr txBox="1"/>
              <p:nvPr/>
            </p:nvSpPr>
            <p:spPr>
              <a:xfrm>
                <a:off x="6404332" y="346934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EA9CB2C5-6A9D-4306-7FA9-2A3BB1EAB2BA}"/>
                  </a:ext>
                </a:extLst>
              </p:cNvPr>
              <p:cNvSpPr txBox="1">
                <a:spLocks noRot="1" noChangeAspect="1" noMove="1" noResize="1" noEditPoints="1" noAdjustHandles="1" noChangeArrowheads="1" noChangeShapeType="1" noTextEdit="1"/>
              </p:cNvSpPr>
              <p:nvPr/>
            </p:nvSpPr>
            <p:spPr>
              <a:xfrm>
                <a:off x="6404332" y="3469343"/>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01AF3D6D-3840-F31C-CEC5-F8CEB5AFE75D}"/>
              </a:ext>
            </a:extLst>
          </p:cNvPr>
          <p:cNvSpPr/>
          <p:nvPr/>
        </p:nvSpPr>
        <p:spPr>
          <a:xfrm>
            <a:off x="11398871" y="467274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CE08DD1-D3F2-013A-8EBA-AC8B9FED6675}"/>
              </a:ext>
            </a:extLst>
          </p:cNvPr>
          <p:cNvCxnSpPr>
            <a:cxnSpLocks/>
          </p:cNvCxnSpPr>
          <p:nvPr/>
        </p:nvCxnSpPr>
        <p:spPr>
          <a:xfrm flipH="1">
            <a:off x="7230471" y="486363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8C9DEF0-A0B6-E392-12CB-8EDB086884B3}"/>
                  </a:ext>
                </a:extLst>
              </p:cNvPr>
              <p:cNvSpPr txBox="1"/>
              <p:nvPr/>
            </p:nvSpPr>
            <p:spPr>
              <a:xfrm>
                <a:off x="9047268" y="487363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18C9DEF0-A0B6-E392-12CB-8EDB086884B3}"/>
                  </a:ext>
                </a:extLst>
              </p:cNvPr>
              <p:cNvSpPr txBox="1">
                <a:spLocks noRot="1" noChangeAspect="1" noMove="1" noResize="1" noEditPoints="1" noAdjustHandles="1" noChangeArrowheads="1" noChangeShapeType="1" noTextEdit="1"/>
              </p:cNvSpPr>
              <p:nvPr/>
            </p:nvSpPr>
            <p:spPr>
              <a:xfrm>
                <a:off x="9047268" y="4873634"/>
                <a:ext cx="718458" cy="707886"/>
              </a:xfrm>
              <a:prstGeom prst="rect">
                <a:avLst/>
              </a:prstGeom>
              <a:blipFill>
                <a:blip r:embed="rId10"/>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D94B01-8465-BF39-09D4-65F8F153A2FA}"/>
                  </a:ext>
                </a:extLst>
              </p:cNvPr>
              <p:cNvSpPr txBox="1"/>
              <p:nvPr/>
            </p:nvSpPr>
            <p:spPr>
              <a:xfrm>
                <a:off x="5673778" y="31953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15D94B01-8465-BF39-09D4-65F8F153A2FA}"/>
                  </a:ext>
                </a:extLst>
              </p:cNvPr>
              <p:cNvSpPr txBox="1">
                <a:spLocks noRot="1" noChangeAspect="1" noMove="1" noResize="1" noEditPoints="1" noAdjustHandles="1" noChangeArrowheads="1" noChangeShapeType="1" noTextEdit="1"/>
              </p:cNvSpPr>
              <p:nvPr/>
            </p:nvSpPr>
            <p:spPr>
              <a:xfrm>
                <a:off x="5673778" y="3195303"/>
                <a:ext cx="718458" cy="707886"/>
              </a:xfrm>
              <a:prstGeom prst="rect">
                <a:avLst/>
              </a:prstGeom>
              <a:blipFill>
                <a:blip r:embed="rId11"/>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B1C1ED-3B0C-4A09-C966-AE2532B7E94F}"/>
                  </a:ext>
                </a:extLst>
              </p:cNvPr>
              <p:cNvSpPr txBox="1"/>
              <p:nvPr/>
            </p:nvSpPr>
            <p:spPr>
              <a:xfrm>
                <a:off x="6796100" y="484978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20B1C1ED-3B0C-4A09-C966-AE2532B7E94F}"/>
                  </a:ext>
                </a:extLst>
              </p:cNvPr>
              <p:cNvSpPr txBox="1">
                <a:spLocks noRot="1" noChangeAspect="1" noMove="1" noResize="1" noEditPoints="1" noAdjustHandles="1" noChangeArrowheads="1" noChangeShapeType="1" noTextEdit="1"/>
              </p:cNvSpPr>
              <p:nvPr/>
            </p:nvSpPr>
            <p:spPr>
              <a:xfrm>
                <a:off x="6796100" y="4849781"/>
                <a:ext cx="477613" cy="492443"/>
              </a:xfrm>
              <a:prstGeom prst="rect">
                <a:avLst/>
              </a:prstGeom>
              <a:blipFill>
                <a:blip r:embed="rId12"/>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B29E690-AC73-F2B9-BD8F-21149DB79CF6}"/>
              </a:ext>
            </a:extLst>
          </p:cNvPr>
          <p:cNvCxnSpPr>
            <a:cxnSpLocks/>
          </p:cNvCxnSpPr>
          <p:nvPr/>
        </p:nvCxnSpPr>
        <p:spPr>
          <a:xfrm>
            <a:off x="7230471" y="141299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E416FE2-35A1-EE25-9B9D-0DB0364D53F6}"/>
              </a:ext>
            </a:extLst>
          </p:cNvPr>
          <p:cNvSpPr/>
          <p:nvPr/>
        </p:nvSpPr>
        <p:spPr>
          <a:xfrm>
            <a:off x="7107649" y="354924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FF6C7162-DAF5-8ED9-6FBB-9010A849A490}"/>
              </a:ext>
            </a:extLst>
          </p:cNvPr>
          <p:cNvCxnSpPr>
            <a:cxnSpLocks/>
          </p:cNvCxnSpPr>
          <p:nvPr/>
        </p:nvCxnSpPr>
        <p:spPr>
          <a:xfrm>
            <a:off x="8174431" y="300483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4B4906B-C3BC-20E2-D8B8-A14AAB09240C}"/>
              </a:ext>
            </a:extLst>
          </p:cNvPr>
          <p:cNvCxnSpPr>
            <a:cxnSpLocks/>
          </p:cNvCxnSpPr>
          <p:nvPr/>
        </p:nvCxnSpPr>
        <p:spPr>
          <a:xfrm flipV="1">
            <a:off x="8174431" y="409271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02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2893100"/>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AF194EA-9F7F-1F1F-9485-F08DD2A106F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229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4093428"/>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p>
          <a:p>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This configuration is a </a:t>
            </a:r>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indicating </a:t>
            </a:r>
            <a:r>
              <a:rPr lang="en-US" sz="2600" b="1" dirty="0">
                <a:solidFill>
                  <a:srgbClr val="7030A0"/>
                </a:solidFill>
                <a:latin typeface="Calibri" panose="020F0502020204030204" pitchFamily="34" charset="0"/>
                <a:cs typeface="Calibri" panose="020F0502020204030204" pitchFamily="34" charset="0"/>
              </a:rPr>
              <a:t>stable 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158928" y="5917089"/>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158928" y="5917089"/>
                <a:ext cx="5528684" cy="906915"/>
              </a:xfrm>
              <a:prstGeom prst="rect">
                <a:avLst/>
              </a:prstGeom>
              <a:blipFill>
                <a:blip r:embed="rId10"/>
                <a:stretch>
                  <a:fillRect b="-2778"/>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50783C1E-3F3C-9FF1-B9DE-8817296393C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375CE5-0A08-3FFE-3849-E4F47B8CEAB2}"/>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2330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3421214"/>
            <a:ext cx="6090888" cy="3436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C23DF5-1B96-B6CE-F8DA-18104F9FA28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102A5F-6E31-C9B0-75C4-5EDE58E00447}"/>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28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03B7B949-04F1-0C03-A72A-D90B96681804}"/>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D393A4-8CC3-4163-3274-0A42842D40BC}"/>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737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9D984ADD-FBD1-5EC4-A4DA-444C3EB8C37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7BDC621-CA22-B03B-F65E-89FD9B66E9A8}"/>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954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F866269-B895-5F83-29C5-0EB63A2EE05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BD19F0-08D4-5BB0-D96D-0E63F64F7F79}"/>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507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2"/>
                <a:stretch>
                  <a:fillRect t="-1667" b="-1166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0BEE10D-E25C-0531-3BB1-EEF0050FAD23}"/>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32B9F7-89FF-07ED-E65F-EAB091B23D5B}"/>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110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1997765"/>
            <a:ext cx="11303540" cy="4711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266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141986" y="5334236"/>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141986" y="5334236"/>
                <a:ext cx="6479207" cy="738536"/>
              </a:xfrm>
              <a:prstGeom prst="rect">
                <a:avLst/>
              </a:prstGeom>
              <a:blipFill>
                <a:blip r:embed="rId12"/>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9561CB-276C-42AF-20C3-1110FC6E32A7}"/>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3B9561CB-276C-42AF-20C3-1110FC6E32A7}"/>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3"/>
                <a:stretch>
                  <a:fillRect t="-1667" b="-11667"/>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736BE76F-09D9-2AC8-C0FB-D68A469F80D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E8C46B-0E60-E599-6C13-8FD3DD3EDC4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239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242FB6-04F0-E7FB-4902-9E13B708E7A8}"/>
                  </a:ext>
                </a:extLst>
              </p:cNvPr>
              <p:cNvSpPr txBox="1"/>
              <p:nvPr/>
            </p:nvSpPr>
            <p:spPr>
              <a:xfrm>
                <a:off x="-2187837" y="607074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67242FB6-04F0-E7FB-4902-9E13B708E7A8}"/>
                  </a:ext>
                </a:extLst>
              </p:cNvPr>
              <p:cNvSpPr txBox="1">
                <a:spLocks noRot="1" noChangeAspect="1" noMove="1" noResize="1" noEditPoints="1" noAdjustHandles="1" noChangeArrowheads="1" noChangeShapeType="1" noTextEdit="1"/>
              </p:cNvSpPr>
              <p:nvPr/>
            </p:nvSpPr>
            <p:spPr>
              <a:xfrm>
                <a:off x="-2187837" y="6070741"/>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9E1D62-6BDB-55B4-CD8D-3797972EB60E}"/>
                  </a:ext>
                </a:extLst>
              </p:cNvPr>
              <p:cNvSpPr txBox="1"/>
              <p:nvPr/>
            </p:nvSpPr>
            <p:spPr>
              <a:xfrm>
                <a:off x="-1041569" y="350189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D99E1D62-6BDB-55B4-CD8D-3797972EB60E}"/>
                  </a:ext>
                </a:extLst>
              </p:cNvPr>
              <p:cNvSpPr txBox="1">
                <a:spLocks noRot="1" noChangeAspect="1" noMove="1" noResize="1" noEditPoints="1" noAdjustHandles="1" noChangeArrowheads="1" noChangeShapeType="1" noTextEdit="1"/>
              </p:cNvSpPr>
              <p:nvPr/>
            </p:nvSpPr>
            <p:spPr>
              <a:xfrm>
                <a:off x="-1041569" y="3501892"/>
                <a:ext cx="6479207" cy="793359"/>
              </a:xfrm>
              <a:prstGeom prst="rect">
                <a:avLst/>
              </a:prstGeom>
              <a:blipFill>
                <a:blip r:embed="rId12"/>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5F52D6-959C-7B7B-4364-94F6610A0385}"/>
                  </a:ext>
                </a:extLst>
              </p:cNvPr>
              <p:cNvSpPr txBox="1"/>
              <p:nvPr/>
            </p:nvSpPr>
            <p:spPr>
              <a:xfrm>
                <a:off x="-1141986" y="5237251"/>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9" name="TextBox 18">
                <a:extLst>
                  <a:ext uri="{FF2B5EF4-FFF2-40B4-BE49-F238E27FC236}">
                    <a16:creationId xmlns:a16="http://schemas.microsoft.com/office/drawing/2014/main" id="{F95F52D6-959C-7B7B-4364-94F6610A0385}"/>
                  </a:ext>
                </a:extLst>
              </p:cNvPr>
              <p:cNvSpPr txBox="1">
                <a:spLocks noRot="1" noChangeAspect="1" noMove="1" noResize="1" noEditPoints="1" noAdjustHandles="1" noChangeArrowheads="1" noChangeShapeType="1" noTextEdit="1"/>
              </p:cNvSpPr>
              <p:nvPr/>
            </p:nvSpPr>
            <p:spPr>
              <a:xfrm>
                <a:off x="-1141986" y="5237251"/>
                <a:ext cx="6479207" cy="738536"/>
              </a:xfrm>
              <a:prstGeom prst="rect">
                <a:avLst/>
              </a:prstGeom>
              <a:blipFill>
                <a:blip r:embed="rId13"/>
                <a:stretch>
                  <a:fillRect t="-339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A267B8-CFFF-6C3C-99F7-FD5AE7AF3C63}"/>
                  </a:ext>
                </a:extLst>
              </p:cNvPr>
              <p:cNvSpPr txBox="1"/>
              <p:nvPr/>
            </p:nvSpPr>
            <p:spPr>
              <a:xfrm>
                <a:off x="-1041569" y="437360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20" name="TextBox 19">
                <a:extLst>
                  <a:ext uri="{FF2B5EF4-FFF2-40B4-BE49-F238E27FC236}">
                    <a16:creationId xmlns:a16="http://schemas.microsoft.com/office/drawing/2014/main" id="{00A267B8-CFFF-6C3C-99F7-FD5AE7AF3C63}"/>
                  </a:ext>
                </a:extLst>
              </p:cNvPr>
              <p:cNvSpPr txBox="1">
                <a:spLocks noRot="1" noChangeAspect="1" noMove="1" noResize="1" noEditPoints="1" noAdjustHandles="1" noChangeArrowheads="1" noChangeShapeType="1" noTextEdit="1"/>
              </p:cNvSpPr>
              <p:nvPr/>
            </p:nvSpPr>
            <p:spPr>
              <a:xfrm>
                <a:off x="-1041569" y="4373609"/>
                <a:ext cx="6479207" cy="738728"/>
              </a:xfrm>
              <a:prstGeom prst="rect">
                <a:avLst/>
              </a:prstGeom>
              <a:blipFill>
                <a:blip r:embed="rId14"/>
                <a:stretch>
                  <a:fillRect t="-3390" b="-1186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3044B87-C7D5-70BD-6C16-86DBC93633B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BF95C3-D7CD-1B87-5DE9-F2F93BBECDFE}"/>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E51844B-29F8-6941-74EE-BF750708442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FDCBE7-516F-CE2F-6FA1-19701CFD9E5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281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C2D72CC-B850-0F00-DDC9-208713B56AFD}"/>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87609F0-2F2C-C79E-7747-2559E9C5D3D6}"/>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1B4D68-7541-926E-1574-80F988A0489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7C58A5-068F-871F-A658-F70BDD4EF2D6}"/>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0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EA00FEC-3FD7-AA95-4B4D-9ED44C5EC902}"/>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40476D0-3D5E-BEFA-8E85-76799B185ED0}"/>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B88519-00EE-B28C-A27D-D0BFA3A7446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CA8324-CB23-B88E-041E-89D4DD1D392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520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89234" y="5750577"/>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89234" y="5750577"/>
                <a:ext cx="6151418" cy="830868"/>
              </a:xfrm>
              <a:prstGeom prst="rect">
                <a:avLst/>
              </a:prstGeom>
              <a:blipFill>
                <a:blip r:embed="rId13"/>
                <a:stretch>
                  <a:fillRect b="-4478"/>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A56F9-0D9F-0B2A-06E4-0F22F253EA20}"/>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AE8662-527E-A7A6-AFCE-B12B7FAE56B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483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6657" y="3397264"/>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6657" y="3397264"/>
                <a:ext cx="6151418" cy="885692"/>
              </a:xfrm>
              <a:prstGeom prst="rect">
                <a:avLst/>
              </a:prstGeom>
              <a:blipFill>
                <a:blip r:embed="rId11"/>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3468" y="4348074"/>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3468" y="4348074"/>
                <a:ext cx="6151418" cy="831061"/>
              </a:xfrm>
              <a:prstGeom prst="rect">
                <a:avLst/>
              </a:prstGeom>
              <a:blipFill>
                <a:blip r:embed="rId12"/>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52715" y="5196265"/>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52715" y="5196265"/>
                <a:ext cx="6151418" cy="830868"/>
              </a:xfrm>
              <a:prstGeom prst="rect">
                <a:avLst/>
              </a:prstGeom>
              <a:blipFill>
                <a:blip r:embed="rId13"/>
                <a:stretch>
                  <a:fillRect b="-597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1D89DC-BCBA-2CF4-C365-BD1A6D16522D}"/>
                  </a:ext>
                </a:extLst>
              </p:cNvPr>
              <p:cNvSpPr txBox="1"/>
              <p:nvPr/>
            </p:nvSpPr>
            <p:spPr>
              <a:xfrm>
                <a:off x="-2080725" y="604426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851D89DC-BCBA-2CF4-C365-BD1A6D16522D}"/>
                  </a:ext>
                </a:extLst>
              </p:cNvPr>
              <p:cNvSpPr txBox="1">
                <a:spLocks noRot="1" noChangeAspect="1" noMove="1" noResize="1" noEditPoints="1" noAdjustHandles="1" noChangeArrowheads="1" noChangeShapeType="1" noTextEdit="1"/>
              </p:cNvSpPr>
              <p:nvPr/>
            </p:nvSpPr>
            <p:spPr>
              <a:xfrm>
                <a:off x="-2080725" y="6044263"/>
                <a:ext cx="6151418" cy="822726"/>
              </a:xfrm>
              <a:prstGeom prst="rect">
                <a:avLst/>
              </a:prstGeom>
              <a:blipFill>
                <a:blip r:embed="rId14"/>
                <a:stretch>
                  <a:fillRect b="-6154"/>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4B0BB969-219F-265A-44B9-D121F81BA5D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E83449C-4802-4350-49F9-E664CE97B164}"/>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5793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80076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r>
                  <a:rPr lang="en-US" sz="2600" dirty="0"/>
                  <a:t>Results replicate graphical approach!</a:t>
                </a: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800767"/>
              </a:xfrm>
              <a:prstGeom prst="rect">
                <a:avLst/>
              </a:prstGeom>
              <a:blipFill>
                <a:blip r:embed="rId10"/>
                <a:stretch>
                  <a:fillRect l="-1639" t="-22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44B0F6A-5903-FE6E-0691-6E6ADF1A0703}"/>
              </a:ext>
            </a:extLst>
          </p:cNvPr>
          <p:cNvCxnSpPr>
            <a:cxnSpLocks/>
          </p:cNvCxnSpPr>
          <p:nvPr/>
        </p:nvCxnSpPr>
        <p:spPr>
          <a:xfrm flipH="1" flipV="1">
            <a:off x="8739697" y="507983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5843659-B9D9-3B44-D289-F7FA25512E8C}"/>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6E133F-64F7-519D-23A5-44D4C0D80FC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925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3F7FBFC-9003-DDFE-B5FA-43EB13EAA107}"/>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4797517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65A0FC-7346-874E-55F4-242476755068}"/>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9" name="TextBox 18">
                <a:extLst>
                  <a:ext uri="{FF2B5EF4-FFF2-40B4-BE49-F238E27FC236}">
                    <a16:creationId xmlns:a16="http://schemas.microsoft.com/office/drawing/2014/main" id="{CD65A0FC-7346-874E-55F4-242476755068}"/>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0"/>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653A149E-765C-BCBC-91FC-23219DE61A9F}"/>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190445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A4CF70F-C04F-3487-5D52-DF0082BD998B}"/>
              </a:ext>
            </a:extLst>
          </p:cNvPr>
          <p:cNvSpPr txBox="1"/>
          <p:nvPr/>
        </p:nvSpPr>
        <p:spPr>
          <a:xfrm>
            <a:off x="120854" y="5291005"/>
            <a:ext cx="6045537" cy="1323439"/>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Helvetica" pitchFamily="2" charset="0"/>
              </a:rPr>
              <a:t>Species coexist stably but </a:t>
            </a:r>
            <a:r>
              <a:rPr lang="en-US" sz="2000" b="1" dirty="0">
                <a:solidFill>
                  <a:srgbClr val="7030A0"/>
                </a:solidFill>
                <a:effectLst/>
                <a:latin typeface="Helvetica" pitchFamily="2" charset="0"/>
              </a:rPr>
              <a:t>below carrying capacity </a:t>
            </a:r>
            <a:r>
              <a:rPr lang="en-US" sz="2000" dirty="0">
                <a:effectLst/>
                <a:latin typeface="Helvetica" pitchFamily="2" charset="0"/>
              </a:rPr>
              <a:t>for each individual population.</a:t>
            </a:r>
          </a:p>
          <a:p>
            <a:pPr marL="342900" indent="-342900">
              <a:buFont typeface="Arial" panose="020B0604020202020204" pitchFamily="34" charset="0"/>
              <a:buChar char="•"/>
            </a:pPr>
            <a:r>
              <a:rPr lang="en-US" sz="2000" b="1" dirty="0">
                <a:solidFill>
                  <a:srgbClr val="7030A0"/>
                </a:solidFill>
                <a:latin typeface="Helvetica" pitchFamily="2" charset="0"/>
              </a:rPr>
              <a:t>Intraspecific</a:t>
            </a:r>
            <a:r>
              <a:rPr lang="en-US" sz="2000" dirty="0">
                <a:latin typeface="Helvetica" pitchFamily="2" charset="0"/>
              </a:rPr>
              <a:t> competition is stronger than </a:t>
            </a:r>
            <a:r>
              <a:rPr lang="en-US" sz="2000" b="1" dirty="0">
                <a:solidFill>
                  <a:srgbClr val="7030A0"/>
                </a:solidFill>
                <a:latin typeface="Helvetica" pitchFamily="2" charset="0"/>
              </a:rPr>
              <a:t>interspecific</a:t>
            </a:r>
            <a:r>
              <a:rPr lang="en-US" sz="2000" dirty="0">
                <a:latin typeface="Helvetica" pitchFamily="2" charset="0"/>
              </a:rPr>
              <a:t> competition.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4908B1-C541-4AFD-C668-8C7FE75712E1}"/>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4" name="TextBox 13">
                <a:extLst>
                  <a:ext uri="{FF2B5EF4-FFF2-40B4-BE49-F238E27FC236}">
                    <a16:creationId xmlns:a16="http://schemas.microsoft.com/office/drawing/2014/main" id="{F84908B1-C541-4AFD-C668-8C7FE75712E1}"/>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2"/>
                <a:stretch>
                  <a:fillRect t="-9375" b="-37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16056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2743199"/>
            <a:ext cx="11303540" cy="396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21406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4"/>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5"/>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8"/>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53455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0E6DBF-8C5A-833F-4F1C-9E99B2822739}"/>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a:solidFill>
                                <a:srgbClr val="7030A0"/>
                              </a:solidFill>
                              <a:latin typeface="Cambria Math" panose="02040503050406030204" pitchFamily="18" charset="0"/>
                            </a:rPr>
                            <m:t>𝟏</m:t>
                          </m:r>
                        </m:sub>
                      </m:sSub>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a:solidFill>
                            <a:srgbClr val="7030A0"/>
                          </a:solidFill>
                          <a:latin typeface="Cambria Math" panose="02040503050406030204" pitchFamily="18" charset="0"/>
                        </a:rPr>
                        <m:t>𝟎</m:t>
                      </m:r>
                    </m:oMath>
                  </m:oMathPara>
                </a14:m>
                <a:endParaRPr lang="en-US" sz="2600" b="1" dirty="0">
                  <a:solidFill>
                    <a:srgbClr val="7030A0"/>
                  </a:solidFill>
                  <a:effectLst/>
                  <a:latin typeface="Helvetica" pitchFamily="2" charset="0"/>
                </a:endParaRPr>
              </a:p>
            </p:txBody>
          </p:sp>
        </mc:Choice>
        <mc:Fallback xmlns="">
          <p:sp>
            <p:nvSpPr>
              <p:cNvPr id="9" name="TextBox 8">
                <a:extLst>
                  <a:ext uri="{FF2B5EF4-FFF2-40B4-BE49-F238E27FC236}">
                    <a16:creationId xmlns:a16="http://schemas.microsoft.com/office/drawing/2014/main" id="{EA0E6DBF-8C5A-833F-4F1C-9E99B2822739}"/>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2"/>
                <a:stretch>
                  <a:fillRect t="-3883"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5"/>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6"/>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9"/>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9EF4711-1F92-0150-DA51-ABDACAE698DE}"/>
              </a:ext>
            </a:extLst>
          </p:cNvPr>
          <p:cNvCxnSpPr>
            <a:cxnSpLocks/>
          </p:cNvCxnSpPr>
          <p:nvPr/>
        </p:nvCxnSpPr>
        <p:spPr>
          <a:xfrm>
            <a:off x="8830405" y="3191330"/>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83994C-DD59-EA22-F5BA-3D5682DD3111}"/>
              </a:ext>
            </a:extLst>
          </p:cNvPr>
          <p:cNvCxnSpPr>
            <a:cxnSpLocks/>
          </p:cNvCxnSpPr>
          <p:nvPr/>
        </p:nvCxnSpPr>
        <p:spPr>
          <a:xfrm flipH="1">
            <a:off x="8461494" y="316662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DE193A-CD94-0F98-DCCF-71800DE8068F}"/>
              </a:ext>
            </a:extLst>
          </p:cNvPr>
          <p:cNvCxnSpPr>
            <a:cxnSpLocks/>
          </p:cNvCxnSpPr>
          <p:nvPr/>
        </p:nvCxnSpPr>
        <p:spPr>
          <a:xfrm flipH="1">
            <a:off x="8408246" y="3186337"/>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3F342-41C9-0DC2-7DCC-A68634143F23}"/>
              </a:ext>
            </a:extLst>
          </p:cNvPr>
          <p:cNvCxnSpPr>
            <a:cxnSpLocks/>
          </p:cNvCxnSpPr>
          <p:nvPr/>
        </p:nvCxnSpPr>
        <p:spPr>
          <a:xfrm flipV="1">
            <a:off x="6406484" y="5022689"/>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A13D31-9B1E-4A44-3D51-5AB11F82282E}"/>
              </a:ext>
            </a:extLst>
          </p:cNvPr>
          <p:cNvCxnSpPr>
            <a:cxnSpLocks/>
          </p:cNvCxnSpPr>
          <p:nvPr/>
        </p:nvCxnSpPr>
        <p:spPr>
          <a:xfrm>
            <a:off x="6406706" y="5472416"/>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44A4EA-0D12-8AC9-C31F-67D88AEF7DF2}"/>
              </a:ext>
            </a:extLst>
          </p:cNvPr>
          <p:cNvCxnSpPr>
            <a:cxnSpLocks/>
          </p:cNvCxnSpPr>
          <p:nvPr/>
        </p:nvCxnSpPr>
        <p:spPr>
          <a:xfrm flipV="1">
            <a:off x="6437542" y="5022689"/>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B23978-3F50-6919-558D-0C44D4DB764E}"/>
              </a:ext>
            </a:extLst>
          </p:cNvPr>
          <p:cNvCxnSpPr>
            <a:cxnSpLocks/>
          </p:cNvCxnSpPr>
          <p:nvPr/>
        </p:nvCxnSpPr>
        <p:spPr>
          <a:xfrm>
            <a:off x="7069989" y="3894128"/>
            <a:ext cx="0" cy="4725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D8097B-A472-A5C2-172C-C68405F222EE}"/>
              </a:ext>
            </a:extLst>
          </p:cNvPr>
          <p:cNvCxnSpPr>
            <a:cxnSpLocks/>
          </p:cNvCxnSpPr>
          <p:nvPr/>
        </p:nvCxnSpPr>
        <p:spPr>
          <a:xfrm>
            <a:off x="7069989" y="3894128"/>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34FCC5-2BFE-8470-B208-FDD891F942D4}"/>
              </a:ext>
            </a:extLst>
          </p:cNvPr>
          <p:cNvCxnSpPr>
            <a:cxnSpLocks/>
          </p:cNvCxnSpPr>
          <p:nvPr/>
        </p:nvCxnSpPr>
        <p:spPr>
          <a:xfrm>
            <a:off x="7118396" y="3908649"/>
            <a:ext cx="334172" cy="4153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28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080162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F0A14A-32E6-57A2-902E-F72C2FC00356}"/>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smtClean="0">
                          <a:solidFill>
                            <a:srgbClr val="7030A0"/>
                          </a:solidFill>
                          <a:latin typeface="Cambria Math" panose="02040503050406030204" pitchFamily="18" charset="0"/>
                        </a:rPr>
                        <m:t>𝟎</m:t>
                      </m:r>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smtClean="0">
                              <a:solidFill>
                                <a:srgbClr val="7030A0"/>
                              </a:solidFill>
                              <a:latin typeface="Cambria Math" panose="02040503050406030204" pitchFamily="18" charset="0"/>
                            </a:rPr>
                            <m:t>𝟐</m:t>
                          </m:r>
                        </m:sub>
                      </m:sSub>
                    </m:oMath>
                  </m:oMathPara>
                </a14:m>
                <a:endParaRPr lang="en-US" sz="2600" b="1" dirty="0">
                  <a:solidFill>
                    <a:srgbClr val="7030A0"/>
                  </a:solidFill>
                  <a:effectLst/>
                  <a:latin typeface="Helvetica" pitchFamily="2" charset="0"/>
                </a:endParaRPr>
              </a:p>
            </p:txBody>
          </p:sp>
        </mc:Choice>
        <mc:Fallback xmlns="">
          <p:sp>
            <p:nvSpPr>
              <p:cNvPr id="4" name="TextBox 3">
                <a:extLst>
                  <a:ext uri="{FF2B5EF4-FFF2-40B4-BE49-F238E27FC236}">
                    <a16:creationId xmlns:a16="http://schemas.microsoft.com/office/drawing/2014/main" id="{0FF0A14A-32E6-57A2-902E-F72C2FC00356}"/>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10"/>
                <a:stretch>
                  <a:fillRect t="-3883" b="-77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2981B99-663A-F4A5-F83F-757204E1E90F}"/>
              </a:ext>
            </a:extLst>
          </p:cNvPr>
          <p:cNvCxnSpPr>
            <a:cxnSpLocks/>
          </p:cNvCxnSpPr>
          <p:nvPr/>
        </p:nvCxnSpPr>
        <p:spPr>
          <a:xfrm>
            <a:off x="9315178" y="305572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38DA09A-0C47-3729-695F-163D11ACBA00}"/>
              </a:ext>
            </a:extLst>
          </p:cNvPr>
          <p:cNvCxnSpPr>
            <a:cxnSpLocks/>
          </p:cNvCxnSpPr>
          <p:nvPr/>
        </p:nvCxnSpPr>
        <p:spPr>
          <a:xfrm flipH="1">
            <a:off x="8946267" y="303102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A16DA1-A5B0-B037-4AD6-40A2554C4F5E}"/>
              </a:ext>
            </a:extLst>
          </p:cNvPr>
          <p:cNvCxnSpPr>
            <a:cxnSpLocks/>
          </p:cNvCxnSpPr>
          <p:nvPr/>
        </p:nvCxnSpPr>
        <p:spPr>
          <a:xfrm flipH="1">
            <a:off x="8893019" y="305073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461BFF-982F-41FE-C64E-E77EFD7F8507}"/>
              </a:ext>
            </a:extLst>
          </p:cNvPr>
          <p:cNvCxnSpPr>
            <a:cxnSpLocks/>
          </p:cNvCxnSpPr>
          <p:nvPr/>
        </p:nvCxnSpPr>
        <p:spPr>
          <a:xfrm flipV="1">
            <a:off x="9325487" y="4452827"/>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B558C2-340A-A635-6FF6-4BC3D71E28EC}"/>
              </a:ext>
            </a:extLst>
          </p:cNvPr>
          <p:cNvCxnSpPr>
            <a:cxnSpLocks/>
          </p:cNvCxnSpPr>
          <p:nvPr/>
        </p:nvCxnSpPr>
        <p:spPr>
          <a:xfrm flipH="1">
            <a:off x="8946267" y="4843741"/>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E5F211-7CD8-D663-9ACB-A2981CAA3C3C}"/>
              </a:ext>
            </a:extLst>
          </p:cNvPr>
          <p:cNvCxnSpPr>
            <a:cxnSpLocks/>
          </p:cNvCxnSpPr>
          <p:nvPr/>
        </p:nvCxnSpPr>
        <p:spPr>
          <a:xfrm flipH="1" flipV="1">
            <a:off x="8946267" y="4470925"/>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E2849A-75FA-346E-C557-852BA9B75E3E}"/>
              </a:ext>
            </a:extLst>
          </p:cNvPr>
          <p:cNvCxnSpPr>
            <a:cxnSpLocks/>
          </p:cNvCxnSpPr>
          <p:nvPr/>
        </p:nvCxnSpPr>
        <p:spPr>
          <a:xfrm flipV="1">
            <a:off x="6761996" y="4837826"/>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451EB4-FA15-755D-7512-653181F8FF7A}"/>
              </a:ext>
            </a:extLst>
          </p:cNvPr>
          <p:cNvCxnSpPr>
            <a:cxnSpLocks/>
          </p:cNvCxnSpPr>
          <p:nvPr/>
        </p:nvCxnSpPr>
        <p:spPr>
          <a:xfrm>
            <a:off x="6762218" y="5287553"/>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EF2A16-DF39-04AB-3AD6-6F6911A92A5C}"/>
              </a:ext>
            </a:extLst>
          </p:cNvPr>
          <p:cNvCxnSpPr>
            <a:cxnSpLocks/>
          </p:cNvCxnSpPr>
          <p:nvPr/>
        </p:nvCxnSpPr>
        <p:spPr>
          <a:xfrm flipV="1">
            <a:off x="6793054" y="4837826"/>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330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p:spTree>
    <p:extLst>
      <p:ext uri="{BB962C8B-B14F-4D97-AF65-F5344CB8AC3E}">
        <p14:creationId xmlns:p14="http://schemas.microsoft.com/office/powerpoint/2010/main" val="410032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2E59F-F296-0237-EBA5-6E7533DD698D}"/>
                  </a:ext>
                </a:extLst>
              </p:cNvPr>
              <p:cNvSpPr txBox="1"/>
              <p:nvPr/>
            </p:nvSpPr>
            <p:spPr>
              <a:xfrm>
                <a:off x="-411269" y="3448855"/>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6" name="TextBox 5">
                <a:extLst>
                  <a:ext uri="{FF2B5EF4-FFF2-40B4-BE49-F238E27FC236}">
                    <a16:creationId xmlns:a16="http://schemas.microsoft.com/office/drawing/2014/main" id="{19E2E59F-F296-0237-EBA5-6E7533DD698D}"/>
                  </a:ext>
                </a:extLst>
              </p:cNvPr>
              <p:cNvSpPr txBox="1">
                <a:spLocks noRot="1" noChangeAspect="1" noMove="1" noResize="1" noEditPoints="1" noAdjustHandles="1" noChangeArrowheads="1" noChangeShapeType="1" noTextEdit="1"/>
              </p:cNvSpPr>
              <p:nvPr/>
            </p:nvSpPr>
            <p:spPr>
              <a:xfrm>
                <a:off x="-411269" y="3448855"/>
                <a:ext cx="4663381" cy="400110"/>
              </a:xfrm>
              <a:prstGeom prst="rect">
                <a:avLst/>
              </a:prstGeom>
              <a:blipFill>
                <a:blip r:embed="rId6"/>
                <a:stretch>
                  <a:fillRect b="-343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364260" y="25037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364260" y="25037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8269C9-25E9-B0C4-853D-C2A6CB38E23F}"/>
                  </a:ext>
                </a:extLst>
              </p:cNvPr>
              <p:cNvSpPr txBox="1"/>
              <p:nvPr/>
            </p:nvSpPr>
            <p:spPr>
              <a:xfrm>
                <a:off x="29777" y="4123003"/>
                <a:ext cx="6160228" cy="2616101"/>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rgbClr val="7030A0"/>
                    </a:solidFill>
                    <a:effectLst/>
                    <a:latin typeface="Helvetica" pitchFamily="2" charset="0"/>
                  </a:rPr>
                  <a:t>System will move towards either single species equilibria</a:t>
                </a:r>
                <a:r>
                  <a:rPr lang="en-US" sz="2200" dirty="0">
                    <a:solidFill>
                      <a:srgbClr val="7030A0"/>
                    </a:solidFill>
                    <a:effectLst/>
                    <a:latin typeface="Helvetica" pitchFamily="2" charset="0"/>
                  </a:rPr>
                  <a:t> </a:t>
                </a:r>
                <a:r>
                  <a:rPr lang="en-US" sz="2200" dirty="0">
                    <a:effectLst/>
                    <a:latin typeface="Helvetica" pitchFamily="2" charset="0"/>
                  </a:rPr>
                  <a:t>(</a:t>
                </a:r>
                <a14:m>
                  <m:oMath xmlns:m="http://schemas.openxmlformats.org/officeDocument/2006/math">
                    <m:sSubSup>
                      <m:sSubSupPr>
                        <m:ctrlPr>
                          <a:rPr lang="en-US" sz="2200" i="1" smtClean="0">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=0 </m:t>
                    </m:r>
                    <m:r>
                      <a:rPr lang="en-US" sz="2200" b="0" i="1" smtClean="0">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b="0" i="1" smtClean="0">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2</m:t>
                        </m:r>
                      </m:sub>
                    </m:sSub>
                  </m:oMath>
                </a14:m>
                <a:r>
                  <a:rPr lang="en-US" sz="2200" dirty="0">
                    <a:effectLst/>
                    <a:latin typeface="Helvetica" pitchFamily="2" charset="0"/>
                  </a:rPr>
                  <a:t> OR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r>
                      <a:rPr lang="en-US" sz="2200" b="0" i="1" smtClean="0">
                        <a:latin typeface="Cambria Math" panose="02040503050406030204" pitchFamily="18" charset="0"/>
                      </a:rPr>
                      <m:t>0</m:t>
                    </m:r>
                  </m:oMath>
                </a14:m>
                <a:r>
                  <a:rPr lang="en-US" sz="2200" dirty="0">
                    <a:effectLst/>
                    <a:latin typeface="Helvetica" pitchFamily="2" charset="0"/>
                  </a:rPr>
                  <a:t>), depending </a:t>
                </a:r>
                <a:r>
                  <a:rPr lang="en-US" sz="2200" dirty="0">
                    <a:latin typeface="Helvetica" pitchFamily="2" charset="0"/>
                  </a:rPr>
                  <a:t>on starting conditions. </a:t>
                </a:r>
              </a:p>
              <a:p>
                <a:pPr marL="342900" indent="-342900">
                  <a:buFont typeface="Arial" panose="020B0604020202020204" pitchFamily="34" charset="0"/>
                  <a:buChar char="•"/>
                </a:pPr>
                <a:endParaRPr lang="en-US" sz="1000" dirty="0">
                  <a:latin typeface="Helvetica" pitchFamily="2" charset="0"/>
                </a:endParaRPr>
              </a:p>
              <a:p>
                <a:pPr marL="342900" indent="-342900">
                  <a:buFont typeface="Arial" panose="020B0604020202020204" pitchFamily="34" charset="0"/>
                  <a:buChar char="•"/>
                </a:pPr>
                <a:r>
                  <a:rPr lang="en-US" sz="2200" dirty="0">
                    <a:latin typeface="Helvetica" pitchFamily="2" charset="0"/>
                  </a:rPr>
                  <a:t>Under extremely unrealistic starting conditions, system will sit at an </a:t>
                </a:r>
                <a:r>
                  <a:rPr lang="en-US" sz="2200" b="1" dirty="0">
                    <a:solidFill>
                      <a:srgbClr val="7030A0"/>
                    </a:solidFill>
                    <a:effectLst/>
                    <a:latin typeface="Helvetica" pitchFamily="2" charset="0"/>
                  </a:rPr>
                  <a:t>unstable equilibriu</a:t>
                </a:r>
                <a:r>
                  <a:rPr lang="en-US" sz="2200" b="1" dirty="0">
                    <a:solidFill>
                      <a:srgbClr val="7030A0"/>
                    </a:solidFill>
                    <a:latin typeface="Helvetica" pitchFamily="2" charset="0"/>
                  </a:rPr>
                  <a:t>m</a:t>
                </a:r>
                <a:r>
                  <a:rPr lang="en-US" sz="2200" dirty="0">
                    <a:latin typeface="Helvetica" pitchFamily="2" charset="0"/>
                  </a:rPr>
                  <a:t> that will collapse in either direction following slight perturbation.</a:t>
                </a:r>
                <a:endParaRPr lang="en-US" sz="2200" dirty="0">
                  <a:effectLst/>
                  <a:latin typeface="Helvetica" pitchFamily="2" charset="0"/>
                </a:endParaRPr>
              </a:p>
            </p:txBody>
          </p:sp>
        </mc:Choice>
        <mc:Fallback xmlns="">
          <p:sp>
            <p:nvSpPr>
              <p:cNvPr id="9" name="TextBox 8">
                <a:extLst>
                  <a:ext uri="{FF2B5EF4-FFF2-40B4-BE49-F238E27FC236}">
                    <a16:creationId xmlns:a16="http://schemas.microsoft.com/office/drawing/2014/main" id="{BD8269C9-25E9-B0C4-853D-C2A6CB38E23F}"/>
                  </a:ext>
                </a:extLst>
              </p:cNvPr>
              <p:cNvSpPr txBox="1">
                <a:spLocks noRot="1" noChangeAspect="1" noMove="1" noResize="1" noEditPoints="1" noAdjustHandles="1" noChangeArrowheads="1" noChangeShapeType="1" noTextEdit="1"/>
              </p:cNvSpPr>
              <p:nvPr/>
            </p:nvSpPr>
            <p:spPr>
              <a:xfrm>
                <a:off x="29777" y="4123003"/>
                <a:ext cx="6160228" cy="2616101"/>
              </a:xfrm>
              <a:prstGeom prst="rect">
                <a:avLst/>
              </a:prstGeom>
              <a:blipFill>
                <a:blip r:embed="rId8"/>
                <a:stretch>
                  <a:fillRect l="-1235" t="-1449" r="-1235" b="-386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7676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4625489" y="1669388"/>
            <a:ext cx="763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=0.25∗4</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4</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05B40AC-F340-5E28-0F8D-6D95606A7D56}"/>
              </a:ext>
            </a:extLst>
          </p:cNvPr>
          <p:cNvSpPr/>
          <p:nvPr/>
        </p:nvSpPr>
        <p:spPr>
          <a:xfrm>
            <a:off x="5545149" y="158158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2195926-E6BF-FD5A-105A-38A6C1150544}"/>
              </a:ext>
            </a:extLst>
          </p:cNvPr>
          <p:cNvSpPr txBox="1"/>
          <p:nvPr/>
        </p:nvSpPr>
        <p:spPr>
          <a:xfrm>
            <a:off x="5285972" y="1865676"/>
            <a:ext cx="748145" cy="369332"/>
          </a:xfrm>
          <a:prstGeom prst="rect">
            <a:avLst/>
          </a:prstGeom>
          <a:noFill/>
        </p:spPr>
        <p:txBody>
          <a:bodyPr wrap="square">
            <a:spAutoFit/>
          </a:bodyPr>
          <a:lstStyle/>
          <a:p>
            <a:r>
              <a:rPr lang="en-US" sz="1800" dirty="0">
                <a:latin typeface="Cambria Math" panose="02040503050406030204" pitchFamily="18" charset="0"/>
              </a:rPr>
              <a:t>N=4</a:t>
            </a:r>
          </a:p>
        </p:txBody>
      </p:sp>
    </p:spTree>
    <p:extLst>
      <p:ext uri="{BB962C8B-B14F-4D97-AF65-F5344CB8AC3E}">
        <p14:creationId xmlns:p14="http://schemas.microsoft.com/office/powerpoint/2010/main" val="19994022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Tree>
    <p:extLst>
      <p:ext uri="{BB962C8B-B14F-4D97-AF65-F5344CB8AC3E}">
        <p14:creationId xmlns:p14="http://schemas.microsoft.com/office/powerpoint/2010/main" val="596989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
        <p:nvSpPr>
          <p:cNvPr id="8" name="Title 1">
            <a:extLst>
              <a:ext uri="{FF2B5EF4-FFF2-40B4-BE49-F238E27FC236}">
                <a16:creationId xmlns:a16="http://schemas.microsoft.com/office/drawing/2014/main" id="{84721362-AA65-C1E4-7002-EF9663620754}"/>
              </a:ext>
            </a:extLst>
          </p:cNvPr>
          <p:cNvSpPr txBox="1">
            <a:spLocks/>
          </p:cNvSpPr>
          <p:nvPr/>
        </p:nvSpPr>
        <p:spPr>
          <a:xfrm>
            <a:off x="7807466" y="5280709"/>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 </a:t>
            </a:r>
            <a:r>
              <a:rPr lang="en-US" sz="2200" b="1" dirty="0">
                <a:solidFill>
                  <a:schemeClr val="accent2">
                    <a:lumMod val="75000"/>
                  </a:schemeClr>
                </a:solidFill>
                <a:latin typeface="+mn-lt"/>
              </a:rPr>
              <a:t>semi-stable equilibrium</a:t>
            </a:r>
            <a:r>
              <a:rPr lang="en-US" sz="2200" dirty="0">
                <a:latin typeface="+mn-lt"/>
              </a:rPr>
              <a:t>, perturbations </a:t>
            </a:r>
            <a:r>
              <a:rPr lang="en-US" sz="2200" b="1" i="1" dirty="0">
                <a:solidFill>
                  <a:schemeClr val="accent2">
                    <a:lumMod val="75000"/>
                  </a:schemeClr>
                </a:solidFill>
                <a:latin typeface="+mn-lt"/>
              </a:rPr>
              <a:t>sometimes</a:t>
            </a:r>
            <a:r>
              <a:rPr lang="en-US" sz="2200" i="1" dirty="0">
                <a:latin typeface="+mn-lt"/>
              </a:rPr>
              <a:t> </a:t>
            </a:r>
            <a:r>
              <a:rPr lang="en-US" sz="2200" dirty="0">
                <a:latin typeface="+mn-lt"/>
              </a:rPr>
              <a:t>drive the system away from equilibrium.</a:t>
            </a:r>
          </a:p>
        </p:txBody>
      </p:sp>
    </p:spTree>
    <p:extLst>
      <p:ext uri="{BB962C8B-B14F-4D97-AF65-F5344CB8AC3E}">
        <p14:creationId xmlns:p14="http://schemas.microsoft.com/office/powerpoint/2010/main" val="15992185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271125" y="27204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271125" y="27204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C58186A-90C3-94EB-6B18-F62B0555D8C0}"/>
              </a:ext>
            </a:extLst>
          </p:cNvPr>
          <p:cNvSpPr txBox="1">
            <a:spLocks/>
          </p:cNvSpPr>
          <p:nvPr/>
        </p:nvSpPr>
        <p:spPr>
          <a:xfrm>
            <a:off x="8013564" y="1832170"/>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an </a:t>
            </a:r>
            <a:r>
              <a:rPr lang="en-US" sz="2200" b="1" dirty="0">
                <a:solidFill>
                  <a:srgbClr val="7030A0"/>
                </a:solidFill>
                <a:latin typeface="+mn-lt"/>
              </a:rPr>
              <a:t>unstable equilibrium</a:t>
            </a:r>
            <a:r>
              <a:rPr lang="en-US" sz="2200" dirty="0">
                <a:latin typeface="+mn-lt"/>
              </a:rPr>
              <a:t>, perturbations</a:t>
            </a:r>
            <a:r>
              <a:rPr lang="en-US" sz="2200" dirty="0">
                <a:solidFill>
                  <a:srgbClr val="7030A0"/>
                </a:solidFill>
                <a:latin typeface="+mn-lt"/>
              </a:rPr>
              <a:t> </a:t>
            </a:r>
            <a:r>
              <a:rPr lang="en-US" sz="2200" b="1" i="1" dirty="0">
                <a:solidFill>
                  <a:srgbClr val="7030A0"/>
                </a:solidFill>
                <a:latin typeface="+mn-lt"/>
              </a:rPr>
              <a:t>always </a:t>
            </a:r>
            <a:r>
              <a:rPr lang="en-US" sz="2200" dirty="0">
                <a:latin typeface="+mn-lt"/>
              </a:rPr>
              <a:t>drive the system away from equilibrium.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A64CD5-735D-7A2E-4CCF-CC21906D74EB}"/>
                  </a:ext>
                </a:extLst>
              </p:cNvPr>
              <p:cNvSpPr txBox="1"/>
              <p:nvPr/>
            </p:nvSpPr>
            <p:spPr>
              <a:xfrm>
                <a:off x="-411269" y="3798498"/>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0A64CD5-735D-7A2E-4CCF-CC21906D74EB}"/>
                  </a:ext>
                </a:extLst>
              </p:cNvPr>
              <p:cNvSpPr txBox="1">
                <a:spLocks noRot="1" noChangeAspect="1" noMove="1" noResize="1" noEditPoints="1" noAdjustHandles="1" noChangeArrowheads="1" noChangeShapeType="1" noTextEdit="1"/>
              </p:cNvSpPr>
              <p:nvPr/>
            </p:nvSpPr>
            <p:spPr>
              <a:xfrm>
                <a:off x="-411269" y="3798498"/>
                <a:ext cx="4663381" cy="400110"/>
              </a:xfrm>
              <a:prstGeom prst="rect">
                <a:avLst/>
              </a:prstGeom>
              <a:blipFill>
                <a:blip r:embed="rId8"/>
                <a:stretch>
                  <a:fillRect b="-343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2283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3250096"/>
            <a:ext cx="11303540" cy="3458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496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1904298" cy="1077218"/>
          </a:xfrm>
          <a:prstGeom prst="rect">
            <a:avLst/>
          </a:prstGeom>
          <a:noFill/>
        </p:spPr>
        <p:txBody>
          <a:bodyPr wrap="square">
            <a:spAutoFit/>
          </a:bodyPr>
          <a:lstStyle/>
          <a:p>
            <a:r>
              <a:rPr lang="en-US" sz="3200" b="1" dirty="0">
                <a:solidFill>
                  <a:srgbClr val="7030A0"/>
                </a:solidFill>
                <a:latin typeface="Calibri" panose="020F0502020204030204" pitchFamily="34" charset="0"/>
                <a:cs typeface="Calibri" panose="020F0502020204030204" pitchFamily="34" charset="0"/>
              </a:rPr>
              <a:t>Phase plane analysis</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 graphical determination of the behavior of the state variables in a dynamical system (here, populations of animals)</a:t>
            </a:r>
            <a:endParaRPr lang="en-US" sz="3200" dirty="0">
              <a:effectLst/>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994FB5A9-D6C5-F348-C9A7-C41BE652B4CA}"/>
              </a:ext>
            </a:extLst>
          </p:cNvPr>
          <p:cNvSpPr txBox="1"/>
          <p:nvPr/>
        </p:nvSpPr>
        <p:spPr>
          <a:xfrm>
            <a:off x="518232" y="1786852"/>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111" name="Picture 110" descr="Chart&#10;&#10;Description automatically generated">
            <a:extLst>
              <a:ext uri="{FF2B5EF4-FFF2-40B4-BE49-F238E27FC236}">
                <a16:creationId xmlns:a16="http://schemas.microsoft.com/office/drawing/2014/main" id="{A590ECB2-0D37-A164-A884-8EB327B71ECC}"/>
              </a:ext>
            </a:extLst>
          </p:cNvPr>
          <p:cNvPicPr>
            <a:picLocks noChangeAspect="1"/>
          </p:cNvPicPr>
          <p:nvPr/>
        </p:nvPicPr>
        <p:blipFill rotWithShape="1">
          <a:blip r:embed="rId2"/>
          <a:srcRect l="-1" r="501"/>
          <a:stretch/>
        </p:blipFill>
        <p:spPr>
          <a:xfrm>
            <a:off x="191385" y="2679404"/>
            <a:ext cx="3128394" cy="2842540"/>
          </a:xfrm>
          <a:prstGeom prst="rect">
            <a:avLst/>
          </a:prstGeom>
        </p:spPr>
      </p:pic>
      <p:sp>
        <p:nvSpPr>
          <p:cNvPr id="112" name="TextBox 111">
            <a:extLst>
              <a:ext uri="{FF2B5EF4-FFF2-40B4-BE49-F238E27FC236}">
                <a16:creationId xmlns:a16="http://schemas.microsoft.com/office/drawing/2014/main" id="{905924E5-6E6C-5D99-D099-353EF1ED08CB}"/>
              </a:ext>
            </a:extLst>
          </p:cNvPr>
          <p:cNvSpPr txBox="1"/>
          <p:nvPr/>
        </p:nvSpPr>
        <p:spPr>
          <a:xfrm>
            <a:off x="3648459" y="1869326"/>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115" name="Picture 114" descr="Chart, line chart&#10;&#10;Description automatically generated">
            <a:extLst>
              <a:ext uri="{FF2B5EF4-FFF2-40B4-BE49-F238E27FC236}">
                <a16:creationId xmlns:a16="http://schemas.microsoft.com/office/drawing/2014/main" id="{4E7EDE44-BADE-9F77-63F7-DAD5750A5EC5}"/>
              </a:ext>
            </a:extLst>
          </p:cNvPr>
          <p:cNvPicPr>
            <a:picLocks noChangeAspect="1"/>
          </p:cNvPicPr>
          <p:nvPr/>
        </p:nvPicPr>
        <p:blipFill rotWithShape="1">
          <a:blip r:embed="rId3"/>
          <a:srcRect l="1865" t="227" r="-1865" b="-227"/>
          <a:stretch/>
        </p:blipFill>
        <p:spPr>
          <a:xfrm>
            <a:off x="3609471" y="2773075"/>
            <a:ext cx="2677914" cy="2842540"/>
          </a:xfrm>
          <a:prstGeom prst="rect">
            <a:avLst/>
          </a:prstGeom>
        </p:spPr>
      </p:pic>
      <p:sp>
        <p:nvSpPr>
          <p:cNvPr id="116" name="TextBox 115">
            <a:extLst>
              <a:ext uri="{FF2B5EF4-FFF2-40B4-BE49-F238E27FC236}">
                <a16:creationId xmlns:a16="http://schemas.microsoft.com/office/drawing/2014/main" id="{D5276513-0C29-2228-501C-3BEDF0303126}"/>
              </a:ext>
            </a:extLst>
          </p:cNvPr>
          <p:cNvSpPr txBox="1"/>
          <p:nvPr/>
        </p:nvSpPr>
        <p:spPr>
          <a:xfrm>
            <a:off x="6696162" y="1880523"/>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118" name="Picture 117" descr="Chart, line chart&#10;&#10;Description automatically generated">
            <a:extLst>
              <a:ext uri="{FF2B5EF4-FFF2-40B4-BE49-F238E27FC236}">
                <a16:creationId xmlns:a16="http://schemas.microsoft.com/office/drawing/2014/main" id="{EBB8F8D4-1579-5539-6C9C-D255A3352202}"/>
              </a:ext>
            </a:extLst>
          </p:cNvPr>
          <p:cNvPicPr>
            <a:picLocks noChangeAspect="1"/>
          </p:cNvPicPr>
          <p:nvPr/>
        </p:nvPicPr>
        <p:blipFill>
          <a:blip r:embed="rId4"/>
          <a:stretch>
            <a:fillRect/>
          </a:stretch>
        </p:blipFill>
        <p:spPr>
          <a:xfrm>
            <a:off x="6287385" y="2919344"/>
            <a:ext cx="2962733" cy="2842540"/>
          </a:xfrm>
          <a:prstGeom prst="rect">
            <a:avLst/>
          </a:prstGeom>
        </p:spPr>
      </p:pic>
      <p:sp>
        <p:nvSpPr>
          <p:cNvPr id="119" name="TextBox 118">
            <a:extLst>
              <a:ext uri="{FF2B5EF4-FFF2-40B4-BE49-F238E27FC236}">
                <a16:creationId xmlns:a16="http://schemas.microsoft.com/office/drawing/2014/main" id="{9CD09EF0-C1F5-3DD1-9D3F-0DCF244C7928}"/>
              </a:ext>
            </a:extLst>
          </p:cNvPr>
          <p:cNvSpPr txBox="1"/>
          <p:nvPr/>
        </p:nvSpPr>
        <p:spPr>
          <a:xfrm>
            <a:off x="9609028" y="1869326"/>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21" name="Picture 120" descr="Diagram&#10;&#10;Description automatically generated">
            <a:extLst>
              <a:ext uri="{FF2B5EF4-FFF2-40B4-BE49-F238E27FC236}">
                <a16:creationId xmlns:a16="http://schemas.microsoft.com/office/drawing/2014/main" id="{AADFF324-2C3F-FF47-6B1F-9CFD7CBE61EC}"/>
              </a:ext>
            </a:extLst>
          </p:cNvPr>
          <p:cNvPicPr>
            <a:picLocks noChangeAspect="1"/>
          </p:cNvPicPr>
          <p:nvPr/>
        </p:nvPicPr>
        <p:blipFill>
          <a:blip r:embed="rId5"/>
          <a:stretch>
            <a:fillRect/>
          </a:stretch>
        </p:blipFill>
        <p:spPr>
          <a:xfrm>
            <a:off x="9281070" y="3109585"/>
            <a:ext cx="2504089" cy="2678793"/>
          </a:xfrm>
          <a:prstGeom prst="rect">
            <a:avLst/>
          </a:prstGeom>
        </p:spPr>
      </p:pic>
    </p:spTree>
    <p:extLst>
      <p:ext uri="{BB962C8B-B14F-4D97-AF65-F5344CB8AC3E}">
        <p14:creationId xmlns:p14="http://schemas.microsoft.com/office/powerpoint/2010/main" val="3558736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Note the difference with a predator-prey model!</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8"/>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538924-438D-2D14-0E8D-7C9C0D34EE1C}"/>
              </a:ext>
            </a:extLst>
          </p:cNvPr>
          <p:cNvSpPr txBox="1"/>
          <p:nvPr/>
        </p:nvSpPr>
        <p:spPr>
          <a:xfrm>
            <a:off x="5912285" y="145789"/>
            <a:ext cx="5467588"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We’ve seen </a:t>
            </a:r>
            <a:r>
              <a:rPr lang="en-US" sz="3200" b="1" dirty="0">
                <a:solidFill>
                  <a:srgbClr val="C00000"/>
                </a:solidFill>
                <a:latin typeface="Calibri" panose="020F0502020204030204" pitchFamily="34" charset="0"/>
                <a:cs typeface="Calibri" panose="020F0502020204030204" pitchFamily="34" charset="0"/>
              </a:rPr>
              <a:t>zero-growth isoclines </a:t>
            </a:r>
            <a:r>
              <a:rPr lang="en-US" sz="3200" dirty="0">
                <a:latin typeface="Calibri" panose="020F0502020204030204" pitchFamily="34" charset="0"/>
                <a:cs typeface="Calibri" panose="020F0502020204030204" pitchFamily="34" charset="0"/>
              </a:rPr>
              <a:t>before:</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71847624-58A4-8F13-D645-C497006206BB}"/>
              </a:ext>
            </a:extLst>
          </p:cNvPr>
          <p:cNvGrpSpPr/>
          <p:nvPr/>
        </p:nvGrpSpPr>
        <p:grpSpPr>
          <a:xfrm>
            <a:off x="0" y="0"/>
            <a:ext cx="5555517" cy="6930099"/>
            <a:chOff x="-54345" y="-72099"/>
            <a:chExt cx="5555517" cy="6930099"/>
          </a:xfrm>
        </p:grpSpPr>
        <p:grpSp>
          <p:nvGrpSpPr>
            <p:cNvPr id="8" name="Group 7">
              <a:extLst>
                <a:ext uri="{FF2B5EF4-FFF2-40B4-BE49-F238E27FC236}">
                  <a16:creationId xmlns:a16="http://schemas.microsoft.com/office/drawing/2014/main" id="{CD53C277-DC3B-E0F5-DC54-DF9AC3BFD1B5}"/>
                </a:ext>
              </a:extLst>
            </p:cNvPr>
            <p:cNvGrpSpPr/>
            <p:nvPr/>
          </p:nvGrpSpPr>
          <p:grpSpPr>
            <a:xfrm>
              <a:off x="-54345" y="-72099"/>
              <a:ext cx="5300797" cy="6930099"/>
              <a:chOff x="-54345" y="-72099"/>
              <a:chExt cx="5300797" cy="6930099"/>
            </a:xfrm>
          </p:grpSpPr>
          <p:pic>
            <p:nvPicPr>
              <p:cNvPr id="12" name="Picture 11">
                <a:extLst>
                  <a:ext uri="{FF2B5EF4-FFF2-40B4-BE49-F238E27FC236}">
                    <a16:creationId xmlns:a16="http://schemas.microsoft.com/office/drawing/2014/main" id="{77FC9171-4B6F-5B20-31A2-92F9CD703C2B}"/>
                  </a:ext>
                </a:extLst>
              </p:cNvPr>
              <p:cNvPicPr>
                <a:picLocks noChangeAspect="1"/>
              </p:cNvPicPr>
              <p:nvPr/>
            </p:nvPicPr>
            <p:blipFill rotWithShape="1">
              <a:blip r:embed="rId2"/>
              <a:srcRect l="20388" t="6368" r="23208" b="49665"/>
              <a:stretch/>
            </p:blipFill>
            <p:spPr>
              <a:xfrm>
                <a:off x="-6485" y="553728"/>
                <a:ext cx="850636" cy="657675"/>
              </a:xfrm>
              <a:prstGeom prst="rect">
                <a:avLst/>
              </a:prstGeom>
              <a:ln>
                <a:noFill/>
              </a:ln>
              <a:effectLst>
                <a:softEdge rad="112500"/>
              </a:effectLst>
            </p:spPr>
          </p:pic>
          <p:pic>
            <p:nvPicPr>
              <p:cNvPr id="13" name="Picture 12">
                <a:extLst>
                  <a:ext uri="{FF2B5EF4-FFF2-40B4-BE49-F238E27FC236}">
                    <a16:creationId xmlns:a16="http://schemas.microsoft.com/office/drawing/2014/main" id="{764DACF4-363D-752D-1CCF-B9694EDA0535}"/>
                  </a:ext>
                </a:extLst>
              </p:cNvPr>
              <p:cNvPicPr>
                <a:picLocks noChangeAspect="1"/>
              </p:cNvPicPr>
              <p:nvPr/>
            </p:nvPicPr>
            <p:blipFill rotWithShape="1">
              <a:blip r:embed="rId3"/>
              <a:srcRect l="13813" r="14819" b="-2001"/>
              <a:stretch/>
            </p:blipFill>
            <p:spPr>
              <a:xfrm>
                <a:off x="5290" y="-72099"/>
                <a:ext cx="774176" cy="698015"/>
              </a:xfrm>
              <a:prstGeom prst="rect">
                <a:avLst/>
              </a:prstGeom>
              <a:ln>
                <a:noFill/>
              </a:ln>
              <a:effectLst>
                <a:softEdge rad="112500"/>
              </a:effectLst>
            </p:spPr>
          </p:pic>
          <p:pic>
            <p:nvPicPr>
              <p:cNvPr id="14" name="Picture 13">
                <a:extLst>
                  <a:ext uri="{FF2B5EF4-FFF2-40B4-BE49-F238E27FC236}">
                    <a16:creationId xmlns:a16="http://schemas.microsoft.com/office/drawing/2014/main" id="{34EEED1B-5354-17FF-AC4C-47E80C6746C0}"/>
                  </a:ext>
                </a:extLst>
              </p:cNvPr>
              <p:cNvPicPr>
                <a:picLocks noChangeAspect="1"/>
              </p:cNvPicPr>
              <p:nvPr/>
            </p:nvPicPr>
            <p:blipFill rotWithShape="1">
              <a:blip r:embed="rId4"/>
              <a:srcRect l="-1" t="10740" r="41742" b="54974"/>
              <a:stretch/>
            </p:blipFill>
            <p:spPr>
              <a:xfrm>
                <a:off x="-11412" y="1755600"/>
                <a:ext cx="808480" cy="697934"/>
              </a:xfrm>
              <a:prstGeom prst="rect">
                <a:avLst/>
              </a:prstGeom>
              <a:ln>
                <a:noFill/>
              </a:ln>
              <a:effectLst>
                <a:softEdge rad="112500"/>
              </a:effectLst>
            </p:spPr>
          </p:pic>
          <p:pic>
            <p:nvPicPr>
              <p:cNvPr id="15" name="Picture 14">
                <a:extLst>
                  <a:ext uri="{FF2B5EF4-FFF2-40B4-BE49-F238E27FC236}">
                    <a16:creationId xmlns:a16="http://schemas.microsoft.com/office/drawing/2014/main" id="{0F37A98D-01EF-305A-6DE5-8B2961BA65B2}"/>
                  </a:ext>
                </a:extLst>
              </p:cNvPr>
              <p:cNvPicPr>
                <a:picLocks noChangeAspect="1"/>
              </p:cNvPicPr>
              <p:nvPr/>
            </p:nvPicPr>
            <p:blipFill rotWithShape="1">
              <a:blip r:embed="rId5"/>
              <a:srcRect l="15925" t="5321" r="17485" b="60660"/>
              <a:stretch/>
            </p:blipFill>
            <p:spPr>
              <a:xfrm>
                <a:off x="-53567" y="2404157"/>
                <a:ext cx="818848" cy="657676"/>
              </a:xfrm>
              <a:prstGeom prst="rect">
                <a:avLst/>
              </a:prstGeom>
              <a:ln>
                <a:noFill/>
              </a:ln>
              <a:effectLst>
                <a:softEdge rad="112500"/>
              </a:effectLst>
            </p:spPr>
          </p:pic>
          <p:pic>
            <p:nvPicPr>
              <p:cNvPr id="16" name="Picture 15">
                <a:extLst>
                  <a:ext uri="{FF2B5EF4-FFF2-40B4-BE49-F238E27FC236}">
                    <a16:creationId xmlns:a16="http://schemas.microsoft.com/office/drawing/2014/main" id="{F14B09AA-0B94-CF20-5EC7-A0A878F6F5D2}"/>
                  </a:ext>
                </a:extLst>
              </p:cNvPr>
              <p:cNvPicPr>
                <a:picLocks noChangeAspect="1"/>
              </p:cNvPicPr>
              <p:nvPr/>
            </p:nvPicPr>
            <p:blipFill>
              <a:blip r:embed="rId6"/>
              <a:stretch>
                <a:fillRect/>
              </a:stretch>
            </p:blipFill>
            <p:spPr>
              <a:xfrm>
                <a:off x="-37746" y="3631781"/>
                <a:ext cx="850636" cy="623188"/>
              </a:xfrm>
              <a:prstGeom prst="rect">
                <a:avLst/>
              </a:prstGeom>
              <a:ln>
                <a:noFill/>
              </a:ln>
              <a:effectLst>
                <a:softEdge rad="112500"/>
              </a:effectLst>
            </p:spPr>
          </p:pic>
          <p:pic>
            <p:nvPicPr>
              <p:cNvPr id="17" name="Picture 16">
                <a:extLst>
                  <a:ext uri="{FF2B5EF4-FFF2-40B4-BE49-F238E27FC236}">
                    <a16:creationId xmlns:a16="http://schemas.microsoft.com/office/drawing/2014/main" id="{A4E095B6-0DFF-C3C0-7298-F7DE9CE1B723}"/>
                  </a:ext>
                </a:extLst>
              </p:cNvPr>
              <p:cNvPicPr>
                <a:picLocks noChangeAspect="1"/>
              </p:cNvPicPr>
              <p:nvPr/>
            </p:nvPicPr>
            <p:blipFill rotWithShape="1">
              <a:blip r:embed="rId7"/>
              <a:srcRect l="43109" t="1" r="13599" b="42253"/>
              <a:stretch/>
            </p:blipFill>
            <p:spPr>
              <a:xfrm>
                <a:off x="-16668" y="2971791"/>
                <a:ext cx="808481" cy="697935"/>
              </a:xfrm>
              <a:prstGeom prst="rect">
                <a:avLst/>
              </a:prstGeom>
              <a:ln>
                <a:noFill/>
              </a:ln>
              <a:effectLst>
                <a:softEdge rad="112500"/>
              </a:effectLst>
            </p:spPr>
          </p:pic>
          <p:pic>
            <p:nvPicPr>
              <p:cNvPr id="18" name="Picture 17">
                <a:extLst>
                  <a:ext uri="{FF2B5EF4-FFF2-40B4-BE49-F238E27FC236}">
                    <a16:creationId xmlns:a16="http://schemas.microsoft.com/office/drawing/2014/main" id="{C0AF5EF3-6919-3C2E-D7D4-41383D92C29F}"/>
                  </a:ext>
                </a:extLst>
              </p:cNvPr>
              <p:cNvPicPr>
                <a:picLocks noChangeAspect="1"/>
              </p:cNvPicPr>
              <p:nvPr/>
            </p:nvPicPr>
            <p:blipFill rotWithShape="1">
              <a:blip r:embed="rId8"/>
              <a:srcRect r="31131" b="30619"/>
              <a:stretch/>
            </p:blipFill>
            <p:spPr>
              <a:xfrm>
                <a:off x="-15350" y="4181892"/>
                <a:ext cx="852920" cy="694245"/>
              </a:xfrm>
              <a:prstGeom prst="rect">
                <a:avLst/>
              </a:prstGeom>
              <a:ln>
                <a:noFill/>
              </a:ln>
              <a:effectLst>
                <a:softEdge rad="112500"/>
              </a:effectLst>
            </p:spPr>
          </p:pic>
          <p:pic>
            <p:nvPicPr>
              <p:cNvPr id="19" name="Picture 18">
                <a:extLst>
                  <a:ext uri="{FF2B5EF4-FFF2-40B4-BE49-F238E27FC236}">
                    <a16:creationId xmlns:a16="http://schemas.microsoft.com/office/drawing/2014/main" id="{6C3DA669-E64C-ED86-9AC4-73F67C97D878}"/>
                  </a:ext>
                </a:extLst>
              </p:cNvPr>
              <p:cNvPicPr>
                <a:picLocks noChangeAspect="1"/>
              </p:cNvPicPr>
              <p:nvPr/>
            </p:nvPicPr>
            <p:blipFill rotWithShape="1">
              <a:blip r:embed="rId9"/>
              <a:srcRect l="26679" t="25356" r="14900" b="40808"/>
              <a:stretch/>
            </p:blipFill>
            <p:spPr>
              <a:xfrm>
                <a:off x="5290" y="1150908"/>
                <a:ext cx="774176" cy="657675"/>
              </a:xfrm>
              <a:prstGeom prst="rect">
                <a:avLst/>
              </a:prstGeom>
              <a:ln>
                <a:noFill/>
              </a:ln>
              <a:effectLst>
                <a:softEdge rad="112500"/>
              </a:effectLst>
            </p:spPr>
          </p:pic>
          <p:pic>
            <p:nvPicPr>
              <p:cNvPr id="20" name="Picture 19">
                <a:extLst>
                  <a:ext uri="{FF2B5EF4-FFF2-40B4-BE49-F238E27FC236}">
                    <a16:creationId xmlns:a16="http://schemas.microsoft.com/office/drawing/2014/main" id="{DECEF714-686D-10C9-2B98-C61169731054}"/>
                  </a:ext>
                </a:extLst>
              </p:cNvPr>
              <p:cNvPicPr>
                <a:picLocks noChangeAspect="1"/>
              </p:cNvPicPr>
              <p:nvPr/>
            </p:nvPicPr>
            <p:blipFill rotWithShape="1">
              <a:blip r:embed="rId10"/>
              <a:srcRect l="14000" r="27174" b="25759"/>
              <a:stretch/>
            </p:blipFill>
            <p:spPr>
              <a:xfrm>
                <a:off x="-36082" y="5381998"/>
                <a:ext cx="892501" cy="663033"/>
              </a:xfrm>
              <a:prstGeom prst="rect">
                <a:avLst/>
              </a:prstGeom>
              <a:ln>
                <a:noFill/>
              </a:ln>
              <a:effectLst>
                <a:softEdge rad="112500"/>
              </a:effectLst>
            </p:spPr>
          </p:pic>
          <p:pic>
            <p:nvPicPr>
              <p:cNvPr id="21" name="Picture 20">
                <a:extLst>
                  <a:ext uri="{FF2B5EF4-FFF2-40B4-BE49-F238E27FC236}">
                    <a16:creationId xmlns:a16="http://schemas.microsoft.com/office/drawing/2014/main" id="{CCE0E1F7-FDD2-C828-8936-4C1ACD2334ED}"/>
                  </a:ext>
                </a:extLst>
              </p:cNvPr>
              <p:cNvPicPr>
                <a:picLocks noChangeAspect="1"/>
              </p:cNvPicPr>
              <p:nvPr/>
            </p:nvPicPr>
            <p:blipFill rotWithShape="1">
              <a:blip r:embed="rId11"/>
              <a:srcRect l="18133" t="16489" r="26453" b="20158"/>
              <a:stretch/>
            </p:blipFill>
            <p:spPr>
              <a:xfrm>
                <a:off x="-54345" y="5993988"/>
                <a:ext cx="929867" cy="687990"/>
              </a:xfrm>
              <a:prstGeom prst="rect">
                <a:avLst/>
              </a:prstGeom>
              <a:ln>
                <a:noFill/>
              </a:ln>
              <a:effectLst>
                <a:softEdge rad="112500"/>
              </a:effectLst>
            </p:spPr>
          </p:pic>
          <p:pic>
            <p:nvPicPr>
              <p:cNvPr id="22" name="Picture 21">
                <a:extLst>
                  <a:ext uri="{FF2B5EF4-FFF2-40B4-BE49-F238E27FC236}">
                    <a16:creationId xmlns:a16="http://schemas.microsoft.com/office/drawing/2014/main" id="{7D9717F4-3687-0A64-1F2D-E5E5F594CC40}"/>
                  </a:ext>
                </a:extLst>
              </p:cNvPr>
              <p:cNvPicPr>
                <a:picLocks noChangeAspect="1"/>
              </p:cNvPicPr>
              <p:nvPr/>
            </p:nvPicPr>
            <p:blipFill>
              <a:blip r:embed="rId12"/>
              <a:stretch>
                <a:fillRect/>
              </a:stretch>
            </p:blipFill>
            <p:spPr>
              <a:xfrm>
                <a:off x="-37746" y="4790104"/>
                <a:ext cx="897820" cy="694245"/>
              </a:xfrm>
              <a:prstGeom prst="rect">
                <a:avLst/>
              </a:prstGeom>
              <a:ln>
                <a:noFill/>
              </a:ln>
              <a:effectLst>
                <a:softEdge rad="112500"/>
              </a:effectLst>
            </p:spPr>
          </p:pic>
          <p:pic>
            <p:nvPicPr>
              <p:cNvPr id="23" name="Picture 22">
                <a:extLst>
                  <a:ext uri="{FF2B5EF4-FFF2-40B4-BE49-F238E27FC236}">
                    <a16:creationId xmlns:a16="http://schemas.microsoft.com/office/drawing/2014/main" id="{D72B21E9-4003-1CB2-167B-5F8FCCEE189F}"/>
                  </a:ext>
                </a:extLst>
              </p:cNvPr>
              <p:cNvPicPr>
                <a:picLocks noChangeAspect="1"/>
              </p:cNvPicPr>
              <p:nvPr/>
            </p:nvPicPr>
            <p:blipFill rotWithShape="1">
              <a:blip r:embed="rId13"/>
              <a:srcRect l="9105" t="562" r="9066" b="439"/>
              <a:stretch/>
            </p:blipFill>
            <p:spPr>
              <a:xfrm>
                <a:off x="1037618" y="0"/>
                <a:ext cx="4208834" cy="6858000"/>
              </a:xfrm>
              <a:prstGeom prst="rect">
                <a:avLst/>
              </a:prstGeom>
            </p:spPr>
          </p:pic>
          <p:pic>
            <p:nvPicPr>
              <p:cNvPr id="24" name="Picture 23">
                <a:extLst>
                  <a:ext uri="{FF2B5EF4-FFF2-40B4-BE49-F238E27FC236}">
                    <a16:creationId xmlns:a16="http://schemas.microsoft.com/office/drawing/2014/main" id="{FB1B3965-D4E9-6A54-974D-14FA62D6B145}"/>
                  </a:ext>
                </a:extLst>
              </p:cNvPr>
              <p:cNvPicPr>
                <a:picLocks noChangeAspect="1"/>
              </p:cNvPicPr>
              <p:nvPr/>
            </p:nvPicPr>
            <p:blipFill rotWithShape="1">
              <a:blip r:embed="rId13"/>
              <a:srcRect l="92578" t="666" r="851" b="3741"/>
              <a:stretch/>
            </p:blipFill>
            <p:spPr>
              <a:xfrm>
                <a:off x="757782" y="0"/>
                <a:ext cx="337940" cy="6625148"/>
              </a:xfrm>
              <a:prstGeom prst="rect">
                <a:avLst/>
              </a:prstGeom>
            </p:spPr>
          </p:pic>
        </p:grpSp>
        <p:pic>
          <p:nvPicPr>
            <p:cNvPr id="9" name="Picture 8">
              <a:extLst>
                <a:ext uri="{FF2B5EF4-FFF2-40B4-BE49-F238E27FC236}">
                  <a16:creationId xmlns:a16="http://schemas.microsoft.com/office/drawing/2014/main" id="{7272359A-24F0-6DA5-7656-8E736AEBAB99}"/>
                </a:ext>
              </a:extLst>
            </p:cNvPr>
            <p:cNvPicPr>
              <a:picLocks noChangeAspect="1"/>
            </p:cNvPicPr>
            <p:nvPr/>
          </p:nvPicPr>
          <p:blipFill rotWithShape="1">
            <a:blip r:embed="rId13"/>
            <a:srcRect l="5666" t="666" r="93155" b="3741"/>
            <a:stretch/>
          </p:blipFill>
          <p:spPr>
            <a:xfrm rot="10800000">
              <a:off x="5166437" y="-19880"/>
              <a:ext cx="60676" cy="6625147"/>
            </a:xfrm>
            <a:prstGeom prst="rect">
              <a:avLst/>
            </a:prstGeom>
          </p:spPr>
        </p:pic>
        <p:pic>
          <p:nvPicPr>
            <p:cNvPr id="10" name="Picture 9">
              <a:extLst>
                <a:ext uri="{FF2B5EF4-FFF2-40B4-BE49-F238E27FC236}">
                  <a16:creationId xmlns:a16="http://schemas.microsoft.com/office/drawing/2014/main" id="{4B547AC3-8036-4B14-2244-67C18BFAE5BA}"/>
                </a:ext>
              </a:extLst>
            </p:cNvPr>
            <p:cNvPicPr>
              <a:picLocks noChangeAspect="1"/>
            </p:cNvPicPr>
            <p:nvPr/>
          </p:nvPicPr>
          <p:blipFill rotWithShape="1">
            <a:blip r:embed="rId13"/>
            <a:srcRect l="3071" t="666" r="93934" b="3741"/>
            <a:stretch/>
          </p:blipFill>
          <p:spPr>
            <a:xfrm>
              <a:off x="5193234" y="6626"/>
              <a:ext cx="154018" cy="6625148"/>
            </a:xfrm>
            <a:prstGeom prst="rect">
              <a:avLst/>
            </a:prstGeom>
          </p:spPr>
        </p:pic>
        <p:pic>
          <p:nvPicPr>
            <p:cNvPr id="11" name="Picture 10">
              <a:extLst>
                <a:ext uri="{FF2B5EF4-FFF2-40B4-BE49-F238E27FC236}">
                  <a16:creationId xmlns:a16="http://schemas.microsoft.com/office/drawing/2014/main" id="{5F3FEBF7-DC9F-97DA-C26B-EA534A5D854E}"/>
                </a:ext>
              </a:extLst>
            </p:cNvPr>
            <p:cNvPicPr>
              <a:picLocks noChangeAspect="1"/>
            </p:cNvPicPr>
            <p:nvPr/>
          </p:nvPicPr>
          <p:blipFill rotWithShape="1">
            <a:blip r:embed="rId13"/>
            <a:srcRect l="236" t="39195" r="96897" b="42831"/>
            <a:stretch/>
          </p:blipFill>
          <p:spPr>
            <a:xfrm rot="10800000">
              <a:off x="5353780" y="2748696"/>
              <a:ext cx="147392" cy="1245704"/>
            </a:xfrm>
            <a:prstGeom prst="rect">
              <a:avLst/>
            </a:prstGeom>
          </p:spPr>
        </p:pic>
      </p:grpSp>
      <p:pic>
        <p:nvPicPr>
          <p:cNvPr id="25" name="Picture 24">
            <a:extLst>
              <a:ext uri="{FF2B5EF4-FFF2-40B4-BE49-F238E27FC236}">
                <a16:creationId xmlns:a16="http://schemas.microsoft.com/office/drawing/2014/main" id="{7D96A934-57C5-7085-4C9A-A06E71E7A379}"/>
              </a:ext>
            </a:extLst>
          </p:cNvPr>
          <p:cNvPicPr>
            <a:picLocks noChangeAspect="1"/>
          </p:cNvPicPr>
          <p:nvPr/>
        </p:nvPicPr>
        <p:blipFill rotWithShape="1">
          <a:blip r:embed="rId14"/>
          <a:srcRect l="35556" t="11348" r="26250" b="70691"/>
          <a:stretch/>
        </p:blipFill>
        <p:spPr>
          <a:xfrm>
            <a:off x="6821155" y="1228989"/>
            <a:ext cx="3492500" cy="1027682"/>
          </a:xfrm>
          <a:prstGeom prst="rect">
            <a:avLst/>
          </a:prstGeom>
        </p:spPr>
      </p:pic>
      <p:sp>
        <p:nvSpPr>
          <p:cNvPr id="26" name="Rectangle 25">
            <a:extLst>
              <a:ext uri="{FF2B5EF4-FFF2-40B4-BE49-F238E27FC236}">
                <a16:creationId xmlns:a16="http://schemas.microsoft.com/office/drawing/2014/main" id="{5FE76559-E67D-C988-9C6E-0B31A2978317}"/>
              </a:ext>
            </a:extLst>
          </p:cNvPr>
          <p:cNvSpPr/>
          <p:nvPr/>
        </p:nvSpPr>
        <p:spPr>
          <a:xfrm>
            <a:off x="9456413" y="6150114"/>
            <a:ext cx="3185021" cy="707886"/>
          </a:xfrm>
          <a:prstGeom prst="rect">
            <a:avLst/>
          </a:prstGeom>
        </p:spPr>
        <p:txBody>
          <a:bodyPr wrap="square">
            <a:spAutoFit/>
          </a:bodyPr>
          <a:lstStyle/>
          <a:p>
            <a:pPr algn="ctr"/>
            <a:r>
              <a:rPr lang="en-US" sz="2000" b="1" i="1" dirty="0">
                <a:solidFill>
                  <a:srgbClr val="C00000"/>
                </a:solidFill>
              </a:rPr>
              <a:t>N</a:t>
            </a:r>
            <a:r>
              <a:rPr lang="en-US" sz="2000" i="1" dirty="0"/>
              <a:t> = population vector </a:t>
            </a:r>
          </a:p>
          <a:p>
            <a:pPr algn="ctr"/>
            <a:r>
              <a:rPr lang="en-US" sz="2000" i="1" dirty="0"/>
              <a:t> </a:t>
            </a:r>
            <a:r>
              <a:rPr lang="en-US" sz="2000" b="1" i="1" dirty="0">
                <a:solidFill>
                  <a:srgbClr val="C00000"/>
                </a:solidFill>
              </a:rPr>
              <a:t>A</a:t>
            </a:r>
            <a:r>
              <a:rPr lang="en-US" sz="2000" i="1" dirty="0"/>
              <a:t> = transition matrix</a:t>
            </a:r>
          </a:p>
        </p:txBody>
      </p:sp>
      <p:grpSp>
        <p:nvGrpSpPr>
          <p:cNvPr id="27" name="Group 26">
            <a:extLst>
              <a:ext uri="{FF2B5EF4-FFF2-40B4-BE49-F238E27FC236}">
                <a16:creationId xmlns:a16="http://schemas.microsoft.com/office/drawing/2014/main" id="{47DBE2B3-67DE-7097-44FE-297BC1E9A4A5}"/>
              </a:ext>
            </a:extLst>
          </p:cNvPr>
          <p:cNvGrpSpPr/>
          <p:nvPr/>
        </p:nvGrpSpPr>
        <p:grpSpPr>
          <a:xfrm>
            <a:off x="5573134" y="2547077"/>
            <a:ext cx="6216290" cy="1832527"/>
            <a:chOff x="178717" y="2839115"/>
            <a:chExt cx="8664782" cy="3001190"/>
          </a:xfrm>
        </p:grpSpPr>
        <p:pic>
          <p:nvPicPr>
            <p:cNvPr id="28" name="Picture 27">
              <a:extLst>
                <a:ext uri="{FF2B5EF4-FFF2-40B4-BE49-F238E27FC236}">
                  <a16:creationId xmlns:a16="http://schemas.microsoft.com/office/drawing/2014/main" id="{CFCB5AA4-7F21-8BB2-8FEC-8C5D7EE47CE6}"/>
                </a:ext>
              </a:extLst>
            </p:cNvPr>
            <p:cNvPicPr>
              <a:picLocks noChangeAspect="1"/>
            </p:cNvPicPr>
            <p:nvPr/>
          </p:nvPicPr>
          <p:blipFill rotWithShape="1">
            <a:blip r:embed="rId15"/>
            <a:srcRect l="7840" r="4522"/>
            <a:stretch/>
          </p:blipFill>
          <p:spPr>
            <a:xfrm>
              <a:off x="178717" y="3104257"/>
              <a:ext cx="8664782" cy="2736048"/>
            </a:xfrm>
            <a:prstGeom prst="rect">
              <a:avLst/>
            </a:prstGeom>
          </p:spPr>
        </p:pic>
        <p:sp>
          <p:nvSpPr>
            <p:cNvPr id="29" name="Rectangle 28">
              <a:extLst>
                <a:ext uri="{FF2B5EF4-FFF2-40B4-BE49-F238E27FC236}">
                  <a16:creationId xmlns:a16="http://schemas.microsoft.com/office/drawing/2014/main" id="{C8DCC1AF-1412-D6A6-B4D4-C72FB0802E0F}"/>
                </a:ext>
              </a:extLst>
            </p:cNvPr>
            <p:cNvSpPr/>
            <p:nvPr/>
          </p:nvSpPr>
          <p:spPr>
            <a:xfrm>
              <a:off x="4916272" y="2914994"/>
              <a:ext cx="1221943" cy="34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A</a:t>
              </a:r>
            </a:p>
          </p:txBody>
        </p:sp>
        <p:sp>
          <p:nvSpPr>
            <p:cNvPr id="30" name="Rectangle 29">
              <a:extLst>
                <a:ext uri="{FF2B5EF4-FFF2-40B4-BE49-F238E27FC236}">
                  <a16:creationId xmlns:a16="http://schemas.microsoft.com/office/drawing/2014/main" id="{1DAE4CF8-F3E8-4661-CFD8-E51084FD61CE}"/>
                </a:ext>
              </a:extLst>
            </p:cNvPr>
            <p:cNvSpPr/>
            <p:nvPr/>
          </p:nvSpPr>
          <p:spPr>
            <a:xfrm>
              <a:off x="7398547" y="2839115"/>
              <a:ext cx="1221943" cy="34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C00000"/>
                  </a:solidFill>
                  <a:latin typeface="Franklin Gothic Medium" pitchFamily="34" charset="0"/>
                </a:rPr>
                <a:t>N</a:t>
              </a:r>
              <a:r>
                <a:rPr lang="en-US" sz="3000" dirty="0" err="1">
                  <a:solidFill>
                    <a:srgbClr val="C00000"/>
                  </a:solidFill>
                  <a:latin typeface="Franklin Gothic Medium" pitchFamily="34" charset="0"/>
                </a:rPr>
                <a:t>t</a:t>
              </a:r>
              <a:endParaRPr lang="en-US" sz="3000" dirty="0">
                <a:solidFill>
                  <a:srgbClr val="C00000"/>
                </a:solidFill>
                <a:latin typeface="Franklin Gothic Medium" pitchFamily="34" charset="0"/>
              </a:endParaRPr>
            </a:p>
          </p:txBody>
        </p:sp>
        <p:sp>
          <p:nvSpPr>
            <p:cNvPr id="31" name="Rectangle 30">
              <a:extLst>
                <a:ext uri="{FF2B5EF4-FFF2-40B4-BE49-F238E27FC236}">
                  <a16:creationId xmlns:a16="http://schemas.microsoft.com/office/drawing/2014/main" id="{76590C66-83C0-CE6F-52C7-2097170D559B}"/>
                </a:ext>
              </a:extLst>
            </p:cNvPr>
            <p:cNvSpPr/>
            <p:nvPr/>
          </p:nvSpPr>
          <p:spPr>
            <a:xfrm>
              <a:off x="178717" y="3012457"/>
              <a:ext cx="1810874" cy="346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N</a:t>
              </a:r>
              <a:r>
                <a:rPr lang="en-US" sz="3000" dirty="0">
                  <a:solidFill>
                    <a:srgbClr val="C00000"/>
                  </a:solidFill>
                  <a:latin typeface="Franklin Gothic Medium" pitchFamily="34" charset="0"/>
                </a:rPr>
                <a:t>t+1</a:t>
              </a:r>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A0D7D1B-89E3-CD82-F9F7-E79D49DAF888}"/>
                  </a:ext>
                </a:extLst>
              </p:cNvPr>
              <p:cNvSpPr/>
              <p:nvPr/>
            </p:nvSpPr>
            <p:spPr>
              <a:xfrm>
                <a:off x="5912285" y="4655327"/>
                <a:ext cx="5717148" cy="1107996"/>
              </a:xfrm>
              <a:prstGeom prst="rect">
                <a:avLst/>
              </a:prstGeom>
            </p:spPr>
            <p:txBody>
              <a:bodyPr wrap="square">
                <a:spAutoFit/>
              </a:bodyPr>
              <a:lstStyle/>
              <a:p>
                <a:r>
                  <a:rPr lang="en-US" sz="2200" i="1" dirty="0"/>
                  <a:t>We can explore the </a:t>
                </a:r>
              </a:p>
              <a:p>
                <a:r>
                  <a:rPr lang="en-US" sz="2200" b="1" i="1" dirty="0">
                    <a:solidFill>
                      <a:srgbClr val="C00000"/>
                    </a:solidFill>
                  </a:rPr>
                  <a:t>zero-growth isocline of </a:t>
                </a:r>
                <a14:m>
                  <m:oMath xmlns:m="http://schemas.openxmlformats.org/officeDocument/2006/math">
                    <m:r>
                      <a:rPr lang="en-US" sz="2200" b="1" i="1">
                        <a:solidFill>
                          <a:srgbClr val="C00000"/>
                        </a:solidFill>
                        <a:latin typeface="Cambria Math" charset="0"/>
                      </a:rPr>
                      <m:t>𝝀</m:t>
                    </m:r>
                  </m:oMath>
                </a14:m>
                <a:r>
                  <a:rPr lang="en-US" sz="2200" b="1" i="1" dirty="0">
                    <a:solidFill>
                      <a:srgbClr val="C00000"/>
                    </a:solidFill>
                  </a:rPr>
                  <a:t> = 1 </a:t>
                </a:r>
              </a:p>
              <a:p>
                <a:r>
                  <a:rPr lang="en-US" sz="2200" i="1" dirty="0"/>
                  <a:t>for differing values of </a:t>
                </a:r>
                <a:r>
                  <a:rPr lang="en-US" sz="2200" i="1" dirty="0" err="1"/>
                  <a:t>s</a:t>
                </a:r>
                <a:r>
                  <a:rPr lang="en-US" sz="2200" i="1" baseline="-25000" dirty="0" err="1"/>
                  <a:t>J</a:t>
                </a:r>
                <a:r>
                  <a:rPr lang="en-US" sz="2200" i="1" dirty="0"/>
                  <a:t>, </a:t>
                </a:r>
                <a:r>
                  <a:rPr lang="en-US" sz="2200" i="1" dirty="0" err="1"/>
                  <a:t>s</a:t>
                </a:r>
                <a:r>
                  <a:rPr lang="en-US" sz="2200" i="1" baseline="-25000" dirty="0" err="1"/>
                  <a:t>A</a:t>
                </a:r>
                <a:r>
                  <a:rPr lang="en-US" sz="2200" i="1" dirty="0"/>
                  <a:t>, and F</a:t>
                </a:r>
                <a:r>
                  <a:rPr lang="en-US" sz="2200" i="1" baseline="-25000" dirty="0"/>
                  <a:t>A</a:t>
                </a:r>
                <a:r>
                  <a:rPr lang="en-US" sz="2200" b="1" i="1" dirty="0"/>
                  <a:t>.</a:t>
                </a:r>
              </a:p>
            </p:txBody>
          </p:sp>
        </mc:Choice>
        <mc:Fallback xmlns="">
          <p:sp>
            <p:nvSpPr>
              <p:cNvPr id="32" name="Rectangle 31">
                <a:extLst>
                  <a:ext uri="{FF2B5EF4-FFF2-40B4-BE49-F238E27FC236}">
                    <a16:creationId xmlns:a16="http://schemas.microsoft.com/office/drawing/2014/main" id="{FA0D7D1B-89E3-CD82-F9F7-E79D49DAF888}"/>
                  </a:ext>
                </a:extLst>
              </p:cNvPr>
              <p:cNvSpPr>
                <a:spLocks noRot="1" noChangeAspect="1" noMove="1" noResize="1" noEditPoints="1" noAdjustHandles="1" noChangeArrowheads="1" noChangeShapeType="1" noTextEdit="1"/>
              </p:cNvSpPr>
              <p:nvPr/>
            </p:nvSpPr>
            <p:spPr>
              <a:xfrm>
                <a:off x="5912285" y="4655327"/>
                <a:ext cx="5717148" cy="1107996"/>
              </a:xfrm>
              <a:prstGeom prst="rect">
                <a:avLst/>
              </a:prstGeom>
              <a:blipFill>
                <a:blip r:embed="rId16"/>
                <a:stretch>
                  <a:fillRect l="-1330" t="-3409" b="-1022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A4010D37-89E2-8989-78D0-293A5D4ED444}"/>
              </a:ext>
            </a:extLst>
          </p:cNvPr>
          <p:cNvCxnSpPr>
            <a:cxnSpLocks/>
          </p:cNvCxnSpPr>
          <p:nvPr/>
        </p:nvCxnSpPr>
        <p:spPr>
          <a:xfrm flipV="1">
            <a:off x="9058758" y="4225184"/>
            <a:ext cx="0" cy="637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1010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87C2-F881-3F6D-1CE2-89615AF6DA63}"/>
              </a:ext>
            </a:extLst>
          </p:cNvPr>
          <p:cNvSpPr>
            <a:spLocks noGrp="1"/>
          </p:cNvSpPr>
          <p:nvPr>
            <p:ph type="title"/>
          </p:nvPr>
        </p:nvSpPr>
        <p:spPr>
          <a:xfrm>
            <a:off x="838200" y="301330"/>
            <a:ext cx="10515600" cy="1325563"/>
          </a:xfrm>
        </p:spPr>
        <p:txBody>
          <a:bodyPr/>
          <a:lstStyle/>
          <a:p>
            <a:r>
              <a:rPr lang="en-US" sz="4400" b="1" dirty="0">
                <a:solidFill>
                  <a:srgbClr val="7030A0"/>
                </a:solidFill>
                <a:latin typeface="Calibri" panose="020F0502020204030204" pitchFamily="34" charset="0"/>
                <a:cs typeface="Calibri" panose="020F0502020204030204" pitchFamily="34" charset="0"/>
              </a:rPr>
              <a:t>Phase plane analysis</a:t>
            </a:r>
            <a:r>
              <a:rPr lang="en-US" sz="4400"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Why do we care?</a:t>
            </a:r>
          </a:p>
        </p:txBody>
      </p:sp>
      <p:sp>
        <p:nvSpPr>
          <p:cNvPr id="6" name="Content Placeholder 2">
            <a:extLst>
              <a:ext uri="{FF2B5EF4-FFF2-40B4-BE49-F238E27FC236}">
                <a16:creationId xmlns:a16="http://schemas.microsoft.com/office/drawing/2014/main" id="{E95B5594-B614-C9C1-0BB6-B2548C014BCA}"/>
              </a:ext>
            </a:extLst>
          </p:cNvPr>
          <p:cNvSpPr txBox="1">
            <a:spLocks/>
          </p:cNvSpPr>
          <p:nvPr/>
        </p:nvSpPr>
        <p:spPr>
          <a:xfrm>
            <a:off x="2038662" y="1626893"/>
            <a:ext cx="78248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We can use these tools to make predictions about the coexistence of species!</a:t>
            </a:r>
          </a:p>
        </p:txBody>
      </p:sp>
    </p:spTree>
    <p:extLst>
      <p:ext uri="{BB962C8B-B14F-4D97-AF65-F5344CB8AC3E}">
        <p14:creationId xmlns:p14="http://schemas.microsoft.com/office/powerpoint/2010/main" val="377545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42470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18A5238-AB2D-1D85-D872-4558F7D3C728}"/>
              </a:ext>
            </a:extLst>
          </p:cNvPr>
          <p:cNvSpPr txBox="1"/>
          <p:nvPr/>
        </p:nvSpPr>
        <p:spPr>
          <a:xfrm>
            <a:off x="3374396" y="5927011"/>
            <a:ext cx="5565127" cy="830997"/>
          </a:xfrm>
          <a:prstGeom prst="rect">
            <a:avLst/>
          </a:prstGeom>
          <a:noFill/>
        </p:spPr>
        <p:txBody>
          <a:bodyPr wrap="square">
            <a:spAutoFit/>
          </a:bodyPr>
          <a:lstStyle/>
          <a:p>
            <a:pPr algn="ctr"/>
            <a:r>
              <a:rPr lang="en-US" sz="2400" b="0" i="1" dirty="0">
                <a:solidFill>
                  <a:srgbClr val="202124"/>
                </a:solidFill>
                <a:effectLst/>
                <a:latin typeface="Calibri" panose="020F0502020204030204" pitchFamily="34" charset="0"/>
                <a:cs typeface="Calibri" panose="020F0502020204030204" pitchFamily="34" charset="0"/>
              </a:rPr>
              <a:t>“Neither can live while the other survives.”</a:t>
            </a:r>
          </a:p>
          <a:p>
            <a:pPr algn="ctr"/>
            <a:r>
              <a:rPr lang="en-US" sz="2400" dirty="0">
                <a:solidFill>
                  <a:srgbClr val="202124"/>
                </a:solidFill>
                <a:latin typeface="Calibri" panose="020F0502020204030204" pitchFamily="34" charset="0"/>
                <a:cs typeface="Calibri" panose="020F0502020204030204" pitchFamily="34" charset="0"/>
              </a:rPr>
              <a:t>- J.K. Rowling, 2003</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0879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14723" y="400433"/>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pic>
        <p:nvPicPr>
          <p:cNvPr id="4" name="Picture 9" descr="paramecium%20caudatum1">
            <a:extLst>
              <a:ext uri="{FF2B5EF4-FFF2-40B4-BE49-F238E27FC236}">
                <a16:creationId xmlns:a16="http://schemas.microsoft.com/office/drawing/2014/main" id="{889626FA-F82D-23DC-C776-57D58C26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44211905-4773-5AC8-BC4C-8E8282553666}"/>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paramecium_bursaria2">
            <a:extLst>
              <a:ext uri="{FF2B5EF4-FFF2-40B4-BE49-F238E27FC236}">
                <a16:creationId xmlns:a16="http://schemas.microsoft.com/office/drawing/2014/main" id="{14912F75-A341-8CD1-22DF-B2F3273E6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a:extLst>
              <a:ext uri="{FF2B5EF4-FFF2-40B4-BE49-F238E27FC236}">
                <a16:creationId xmlns:a16="http://schemas.microsoft.com/office/drawing/2014/main" id="{6AC3C0CB-A798-D87C-9F33-01DD777A6F1E}"/>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4" descr="14020">
            <a:extLst>
              <a:ext uri="{FF2B5EF4-FFF2-40B4-BE49-F238E27FC236}">
                <a16:creationId xmlns:a16="http://schemas.microsoft.com/office/drawing/2014/main" id="{A29B304F-EF40-B34E-432D-20DD08ADC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516" y="4304653"/>
            <a:ext cx="13319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a:extLst>
              <a:ext uri="{FF2B5EF4-FFF2-40B4-BE49-F238E27FC236}">
                <a16:creationId xmlns:a16="http://schemas.microsoft.com/office/drawing/2014/main" id="{72B4B22F-5467-8C95-E581-D06FCB69A932}"/>
              </a:ext>
            </a:extLst>
          </p:cNvPr>
          <p:cNvSpPr>
            <a:spLocks noChangeShapeType="1"/>
          </p:cNvSpPr>
          <p:nvPr/>
        </p:nvSpPr>
        <p:spPr bwMode="auto">
          <a:xfrm>
            <a:off x="5134116" y="5304778"/>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16">
            <a:extLst>
              <a:ext uri="{FF2B5EF4-FFF2-40B4-BE49-F238E27FC236}">
                <a16:creationId xmlns:a16="http://schemas.microsoft.com/office/drawing/2014/main" id="{BF1CFC9D-4334-C048-43E8-F6A2C10AADBE}"/>
              </a:ext>
            </a:extLst>
          </p:cNvPr>
          <p:cNvSpPr txBox="1">
            <a:spLocks noChangeArrowheads="1"/>
          </p:cNvSpPr>
          <p:nvPr/>
        </p:nvSpPr>
        <p:spPr bwMode="auto">
          <a:xfrm>
            <a:off x="4408628" y="4938066"/>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t>Oatmeal</a:t>
            </a:r>
          </a:p>
        </p:txBody>
      </p:sp>
      <p:sp>
        <p:nvSpPr>
          <p:cNvPr id="13" name="Line 17">
            <a:extLst>
              <a:ext uri="{FF2B5EF4-FFF2-40B4-BE49-F238E27FC236}">
                <a16:creationId xmlns:a16="http://schemas.microsoft.com/office/drawing/2014/main" id="{99FE5DE5-6C55-93C7-89CC-5F564F702D3E}"/>
              </a:ext>
            </a:extLst>
          </p:cNvPr>
          <p:cNvSpPr>
            <a:spLocks noChangeShapeType="1"/>
          </p:cNvSpPr>
          <p:nvPr/>
        </p:nvSpPr>
        <p:spPr bwMode="auto">
          <a:xfrm>
            <a:off x="5134116" y="5990578"/>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8">
            <a:extLst>
              <a:ext uri="{FF2B5EF4-FFF2-40B4-BE49-F238E27FC236}">
                <a16:creationId xmlns:a16="http://schemas.microsoft.com/office/drawing/2014/main" id="{5864BF70-9831-216B-5379-E012EABC6ED1}"/>
              </a:ext>
            </a:extLst>
          </p:cNvPr>
          <p:cNvSpPr txBox="1">
            <a:spLocks noChangeArrowheads="1"/>
          </p:cNvSpPr>
          <p:nvPr/>
        </p:nvSpPr>
        <p:spPr bwMode="auto">
          <a:xfrm>
            <a:off x="4372116" y="5776266"/>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t>Yeast</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spTree>
    <p:extLst>
      <p:ext uri="{BB962C8B-B14F-4D97-AF65-F5344CB8AC3E}">
        <p14:creationId xmlns:p14="http://schemas.microsoft.com/office/powerpoint/2010/main" val="19855710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253" y="653221"/>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Gause</a:t>
            </a:r>
            <a:r>
              <a:rPr lang="en-US" sz="3200" dirty="0">
                <a:latin typeface="Calibri" panose="020F0502020204030204" pitchFamily="34" charset="0"/>
                <a:cs typeface="Calibri" panose="020F0502020204030204" pitchFamily="34" charset="0"/>
              </a:rPr>
              <a:t> first grew each species in isolation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0" name="Picture 9" descr="14020">
            <a:extLst>
              <a:ext uri="{FF2B5EF4-FFF2-40B4-BE49-F238E27FC236}">
                <a16:creationId xmlns:a16="http://schemas.microsoft.com/office/drawing/2014/main" id="{37202F35-5419-B7A8-B194-0731156C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0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14020">
            <a:extLst>
              <a:ext uri="{FF2B5EF4-FFF2-40B4-BE49-F238E27FC236}">
                <a16:creationId xmlns:a16="http://schemas.microsoft.com/office/drawing/2014/main" id="{F27B46D5-76A5-7CE9-7F82-1FF10527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7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14020">
            <a:extLst>
              <a:ext uri="{FF2B5EF4-FFF2-40B4-BE49-F238E27FC236}">
                <a16:creationId xmlns:a16="http://schemas.microsoft.com/office/drawing/2014/main" id="{D5FEDBF0-47C2-DA1B-2474-5D5C19F72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25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descr="paramecium%20caudatum1">
            <a:extLst>
              <a:ext uri="{FF2B5EF4-FFF2-40B4-BE49-F238E27FC236}">
                <a16:creationId xmlns:a16="http://schemas.microsoft.com/office/drawing/2014/main" id="{52F5D86B-04E8-B37C-FD37-A252677DA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1ADAC1AA-F066-0B72-947B-9136C75AA20B}"/>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21" name="Picture 12" descr="paramecium_bursaria2">
            <a:extLst>
              <a:ext uri="{FF2B5EF4-FFF2-40B4-BE49-F238E27FC236}">
                <a16:creationId xmlns:a16="http://schemas.microsoft.com/office/drawing/2014/main" id="{66ED44E0-1F9B-C78A-C5E7-A73DF5F7A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3">
            <a:extLst>
              <a:ext uri="{FF2B5EF4-FFF2-40B4-BE49-F238E27FC236}">
                <a16:creationId xmlns:a16="http://schemas.microsoft.com/office/drawing/2014/main" id="{E33B63FD-0FAC-B599-34E3-F5DB5437CB3A}"/>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Tree>
    <p:extLst>
      <p:ext uri="{BB962C8B-B14F-4D97-AF65-F5344CB8AC3E}">
        <p14:creationId xmlns:p14="http://schemas.microsoft.com/office/powerpoint/2010/main" val="16883231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645847"/>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isolation, each species grew logistically.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1" name="Picture 17" descr="scan002">
            <a:extLst>
              <a:ext uri="{FF2B5EF4-FFF2-40B4-BE49-F238E27FC236}">
                <a16:creationId xmlns:a16="http://schemas.microsoft.com/office/drawing/2014/main" id="{5061B326-C8EF-7AB8-AAC2-CE13630A1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90" r="26102"/>
          <a:stretch/>
        </p:blipFill>
        <p:spPr bwMode="auto">
          <a:xfrm>
            <a:off x="4761387" y="4090210"/>
            <a:ext cx="304844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scan002">
            <a:extLst>
              <a:ext uri="{FF2B5EF4-FFF2-40B4-BE49-F238E27FC236}">
                <a16:creationId xmlns:a16="http://schemas.microsoft.com/office/drawing/2014/main" id="{44C4A3E6-4D0C-4C3F-E1B2-12381CC235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511"/>
          <a:stretch/>
        </p:blipFill>
        <p:spPr bwMode="auto">
          <a:xfrm>
            <a:off x="8199102" y="4090210"/>
            <a:ext cx="2559305"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7" descr="scan002">
            <a:extLst>
              <a:ext uri="{FF2B5EF4-FFF2-40B4-BE49-F238E27FC236}">
                <a16:creationId xmlns:a16="http://schemas.microsoft.com/office/drawing/2014/main" id="{DA18A429-26AA-9F8B-2CA1-5EC6A864C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 r="60703"/>
          <a:stretch/>
        </p:blipFill>
        <p:spPr bwMode="auto">
          <a:xfrm>
            <a:off x="1398653" y="4090210"/>
            <a:ext cx="321103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2626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550411"/>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Then, pairs of species were placed in the same beaker.</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14020">
            <a:extLst>
              <a:ext uri="{FF2B5EF4-FFF2-40B4-BE49-F238E27FC236}">
                <a16:creationId xmlns:a16="http://schemas.microsoft.com/office/drawing/2014/main" id="{D982566C-B7E3-05BE-91D1-A777FA4F3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818" y="4538717"/>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14020">
            <a:extLst>
              <a:ext uri="{FF2B5EF4-FFF2-40B4-BE49-F238E27FC236}">
                <a16:creationId xmlns:a16="http://schemas.microsoft.com/office/drawing/2014/main" id="{DB46DBAD-973C-EEE4-4F56-BF81FE142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6982" y="4605392"/>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9">
            <a:extLst>
              <a:ext uri="{FF2B5EF4-FFF2-40B4-BE49-F238E27FC236}">
                <a16:creationId xmlns:a16="http://schemas.microsoft.com/office/drawing/2014/main" id="{614A4C13-12C3-7489-FFA9-1F06677C6921}"/>
              </a:ext>
            </a:extLst>
          </p:cNvPr>
          <p:cNvSpPr>
            <a:spLocks noChangeShapeType="1"/>
          </p:cNvSpPr>
          <p:nvPr/>
        </p:nvSpPr>
        <p:spPr bwMode="auto">
          <a:xfrm>
            <a:off x="25611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20">
            <a:extLst>
              <a:ext uri="{FF2B5EF4-FFF2-40B4-BE49-F238E27FC236}">
                <a16:creationId xmlns:a16="http://schemas.microsoft.com/office/drawing/2014/main" id="{E497331A-0557-E96B-1183-E95FD436C4CA}"/>
              </a:ext>
            </a:extLst>
          </p:cNvPr>
          <p:cNvSpPr>
            <a:spLocks noChangeShapeType="1"/>
          </p:cNvSpPr>
          <p:nvPr/>
        </p:nvSpPr>
        <p:spPr bwMode="auto">
          <a:xfrm flipH="1">
            <a:off x="30183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Line 21">
            <a:extLst>
              <a:ext uri="{FF2B5EF4-FFF2-40B4-BE49-F238E27FC236}">
                <a16:creationId xmlns:a16="http://schemas.microsoft.com/office/drawing/2014/main" id="{4780F82E-12B3-0BBD-D316-6BFD292A7983}"/>
              </a:ext>
            </a:extLst>
          </p:cNvPr>
          <p:cNvSpPr>
            <a:spLocks noChangeShapeType="1"/>
          </p:cNvSpPr>
          <p:nvPr/>
        </p:nvSpPr>
        <p:spPr bwMode="auto">
          <a:xfrm>
            <a:off x="90593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2">
            <a:extLst>
              <a:ext uri="{FF2B5EF4-FFF2-40B4-BE49-F238E27FC236}">
                <a16:creationId xmlns:a16="http://schemas.microsoft.com/office/drawing/2014/main" id="{13AA4AA9-69E4-7889-7C7E-20EE8CBAC513}"/>
              </a:ext>
            </a:extLst>
          </p:cNvPr>
          <p:cNvSpPr>
            <a:spLocks noChangeShapeType="1"/>
          </p:cNvSpPr>
          <p:nvPr/>
        </p:nvSpPr>
        <p:spPr bwMode="auto">
          <a:xfrm flipH="1">
            <a:off x="95165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79585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2856</TotalTime>
  <Words>8560</Words>
  <Application>Microsoft Macintosh PowerPoint</Application>
  <PresentationFormat>Widescreen</PresentationFormat>
  <Paragraphs>1263</Paragraphs>
  <Slides>127</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127</vt:i4>
      </vt:variant>
    </vt:vector>
  </HeadingPairs>
  <TitlesOfParts>
    <vt:vector size="135" baseType="lpstr">
      <vt:lpstr>Arial</vt:lpstr>
      <vt:lpstr>Calibri</vt:lpstr>
      <vt:lpstr>Calibri Light</vt:lpstr>
      <vt:lpstr>Cambria Math</vt:lpstr>
      <vt:lpstr>Franklin Gothic Medium</vt:lpstr>
      <vt:lpstr>Helvetica</vt:lpstr>
      <vt:lpstr>Times New Roman</vt:lpstr>
      <vt:lpstr>Office Theme</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MSY, the semi-stable equilibrium:</vt:lpstr>
      <vt:lpstr>Remember MSY, the semi-stable equilibrium:</vt:lpstr>
      <vt:lpstr>Remember MSY, the semi-stable equilibrium:</vt:lpstr>
      <vt:lpstr>PowerPoint Presentation</vt:lpstr>
      <vt:lpstr>PowerPoint Presentation</vt:lpstr>
      <vt:lpstr>PowerPoint Presentation</vt:lpstr>
      <vt:lpstr>PowerPoint Presentation</vt:lpstr>
      <vt:lpstr>Phase plane analysis: Why do we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Ecology</dc:title>
  <dc:creator>Cara Brook</dc:creator>
  <cp:lastModifiedBy>Cara Brook</cp:lastModifiedBy>
  <cp:revision>18</cp:revision>
  <dcterms:created xsi:type="dcterms:W3CDTF">2023-02-09T19:46:30Z</dcterms:created>
  <dcterms:modified xsi:type="dcterms:W3CDTF">2023-02-22T22:31:35Z</dcterms:modified>
</cp:coreProperties>
</file>